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Nuni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A64A2F7-F459-424F-A356-244336480164}">
  <a:tblStyle styleId="{4A64A2F7-F459-424F-A356-24433648016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Nunito-bold.fntdata"/><Relationship Id="rId10" Type="http://schemas.openxmlformats.org/officeDocument/2006/relationships/slide" Target="slides/slide4.xml"/><Relationship Id="rId32" Type="http://schemas.openxmlformats.org/officeDocument/2006/relationships/font" Target="fonts/Nunito-regular.fntdata"/><Relationship Id="rId13" Type="http://schemas.openxmlformats.org/officeDocument/2006/relationships/slide" Target="slides/slide7.xml"/><Relationship Id="rId35" Type="http://schemas.openxmlformats.org/officeDocument/2006/relationships/font" Target="fonts/Nunito-boldItalic.fntdata"/><Relationship Id="rId12" Type="http://schemas.openxmlformats.org/officeDocument/2006/relationships/slide" Target="slides/slide6.xml"/><Relationship Id="rId34" Type="http://schemas.openxmlformats.org/officeDocument/2006/relationships/font" Target="fonts/Nunit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jpg>
</file>

<file path=ppt/media/image21.png>
</file>

<file path=ppt/media/image2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dpi.com/2072-4292/12/7/1149"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Hello Everyone , We are group #25, My name is Lichuan Zhang, my teammates are Jianping Ye and Ruize Xu. Our project for the course is “I am a painter myself”</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cad7e781d5_0_1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cad7e781d5_0_1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a:t>Let’s get to the models. First one is called cycle-consistent adversarial network, CycleGAN, named after the cycle-consistent loss function. It has two generator-discriminator pairs. The generator G is responsible for generating images from domain X to domain Y, while generator F do the opposite. This is where cycle-consistent loss comes into play. When generator G produces image in domain Y, let’s call it Y head. Y head is then feed into generator F to produce image in domain X, let’s call this X head. Naturally, we would expect X head to be as close as possible to X. Imagine you would like to translate an English sentence to French, and translate it back to English, we should arrive at the original sentence. The difference between X and X head is defined as cycle-consistency loss. The discriminator X will try to distinguish real X from fake X, and discriminator Y will try to distinguish real Y from fake Y.</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cad7e781d5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cad7e781d5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a:t>The CycleGAN generator adopts a ResNet structure featuring residual connections. One of the core components is strided convolution block, and transposed convolution blocks, while leaving the edge unpadded. ReLu activation is used throughout except in the last output layer is a tanh. As the batch size is set to 1, instance normalization is used. The discriminator is a PatchGAN structure, which instead of penalizing the entire image, it tries to classify each N*N block in an image is real or fake, typically 70*70. Each downsampling block in discriminator consists of a conv-instance normalization-leaky ReLu structure. </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cad7e781d5_0_1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cad7e781d5_0_1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Next, let me give you a brief introduction to DiscoGAN. </a:t>
            </a:r>
            <a:r>
              <a:rPr lang="en-GB">
                <a:solidFill>
                  <a:schemeClr val="dk1"/>
                </a:solidFill>
              </a:rPr>
              <a:t>The paper of CycleGAN and DiscoGAN were basically published at the same time, but somehow CycleGAN are much more widely known and used than DiscoGAN.</a:t>
            </a:r>
            <a:r>
              <a:rPr lang="en-GB"/>
              <a:t> However, DiscoGAN still shares a lot of similarities to CycleGAN. It is </a:t>
            </a:r>
            <a:r>
              <a:rPr lang="en-GB"/>
              <a:t>used</a:t>
            </a:r>
            <a:r>
              <a:rPr lang="en-GB"/>
              <a:t> widely in collection image translation as well. It also seeks to have two GANs that “can map each domain to its counterpart domain”, and “distinguish one domain from the other”. The picture on the right in this slide demonstrates the main idea of this model. Similar to CycleGAN, if we take a input image A, use the first generator to </a:t>
            </a:r>
            <a:r>
              <a:rPr lang="en-GB"/>
              <a:t>transfer</a:t>
            </a:r>
            <a:r>
              <a:rPr lang="en-GB"/>
              <a:t> it into image B. Then if we use the second generator to transfer image B, we are expected to get back to where we start from. Meanwhile, the differences to CycleGAN are also obvious. First, it uses the same encoder and decoder as what normal Deep convolutional GAN uses. No other complex structure in it. Second, DiscoGAN does not use residual connections like CycleGAN. It uses fully-connected layers as output in discriminator. Third, it uses two reconstruction loss for 2 generators. In some scenarios, the model may encounter mode collapse problems. Mode collapse refers to scenarios that different input images may be mapped to the same output image. This extra loss function can solve this issue notably.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cad7e781d5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cad7e781d5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Here’s some details of our DiscoGAN’s architecture. The generator uses a pair of simple and straightforward conv-deconv encoder and decoder. For the activation function, encoder uses leaky relu while decode uses relu. The generator also </a:t>
            </a:r>
            <a:r>
              <a:rPr lang="en-GB"/>
              <a:t>involves</a:t>
            </a:r>
            <a:r>
              <a:rPr lang="en-GB"/>
              <a:t> batch normalization. Unlike CycleGAN, it does not implement the </a:t>
            </a:r>
            <a:r>
              <a:rPr lang="en-GB"/>
              <a:t>residual</a:t>
            </a:r>
            <a:r>
              <a:rPr lang="en-GB"/>
              <a:t> connection. For the discriminator, most of the </a:t>
            </a:r>
            <a:r>
              <a:rPr lang="en-GB"/>
              <a:t>structures</a:t>
            </a:r>
            <a:r>
              <a:rPr lang="en-GB"/>
              <a:t> are very similar to DCGAN, and Leaky relu as the activation function.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cad7e781d5_0_1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cad7e781d5_0_1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two methods that Jianping and Ruize had described uses newly developed models that performs well with style transfer task. I’d like to show some other approach</a:t>
            </a:r>
            <a:r>
              <a:rPr lang="en-GB"/>
              <a:t>es</a:t>
            </a:r>
            <a:r>
              <a:rPr lang="en-GB"/>
              <a:t>. The neural style transfer model is developed before CycleGAN, it has a fairly good output for this task. </a:t>
            </a:r>
            <a:r>
              <a:rPr lang="en-GB">
                <a:solidFill>
                  <a:schemeClr val="dk1"/>
                </a:solidFill>
              </a:rPr>
              <a:t>The model takes the advantage of VGG 19, which is a model that is intended for classifying objects. The model is trying to blend the style reference image into the content image. However, we have to notice that this is a one to one image specific translation. Providing different style reference image would result in different output.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cad7e781d5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cad7e781d5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how does this model works. At first, we need to extract some features from the image. The feature extraction model uses several intermediate layers in VGG19 to generate style output and content output from the input image. Then we need to define the loss of the model. We have three loss combined for our final loss. They are style loss, content loss and total variation loss. The Style loss is the L2 distance between Gram matrices of feature maps from the style reference image and output image. The gram matrices is a measure of means and correlations across different feature maps. Content loss is the L2 distance between the </a:t>
            </a:r>
            <a:r>
              <a:rPr lang="en-GB"/>
              <a:t>content</a:t>
            </a:r>
            <a:r>
              <a:rPr lang="en-GB"/>
              <a:t> image and output image. At last, we add total </a:t>
            </a:r>
            <a:r>
              <a:rPr lang="en-GB"/>
              <a:t>variation</a:t>
            </a:r>
            <a:r>
              <a:rPr lang="en-GB"/>
              <a:t> loss which is calculated from the high frequency component of the image. It is used to reduce the artifacts that happened commonly on high frequency component. This generally makes the </a:t>
            </a:r>
            <a:r>
              <a:rPr lang="en-GB"/>
              <a:t>picture</a:t>
            </a:r>
            <a:r>
              <a:rPr lang="en-GB"/>
              <a:t> looks smoother. After defining three losses, we can then using gradient descent to find a output image that minimize these loss and generate our final output. Now I’ll let Ruize to talk about hyper parameter tuning.</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cad7e781d5_0_1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cad7e781d5_0_1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table shows the hyperparameter tuning result. For CycleGAN, we tested the </a:t>
            </a:r>
            <a:r>
              <a:rPr lang="en-GB"/>
              <a:t>Number of Conv &amp; ConvTranspose blocks in generator with 1, 2,3 and 2 was selected. For DiscoGAN, we tuned two </a:t>
            </a:r>
            <a:r>
              <a:rPr lang="en-GB"/>
              <a:t>hyperparameters</a:t>
            </a:r>
            <a:r>
              <a:rPr lang="en-GB"/>
              <a:t>. The first one is number iterations, we tested 200, 500 and 1000 and 500 was selected. The other one is learning rate. We tested 0.0002 </a:t>
            </a:r>
            <a:r>
              <a:rPr lang="en-GB"/>
              <a:t>and 0.0004, 0.0002 was chosen. For Neural Style Transfer, we tuned the number of iterations. We tried 1000,1500 and 2000. 1000 turned out to be the optimal value.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caa6c02cf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caa6c02cf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OK, let me show you the pictures we have obtained from the trained models. In this section, we will judge them by only looking at them to see the visual difference. We will include the data </a:t>
            </a:r>
            <a:r>
              <a:rPr lang="en-GB"/>
              <a:t>analysis</a:t>
            </a:r>
            <a:r>
              <a:rPr lang="en-GB"/>
              <a:t> after this. These are from our first model, CycleGAN. It is observed that the model is capable of detecting color segments. Original object boundaries are maintained and properly translated.  As we can see, the first one and the fourth transformation seems to be very good. While the third one has a lot of noises, and affects its quality.</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7a07ffb90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7a07ffb90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These are from our second model, DiscoGAN. </a:t>
            </a:r>
            <a:r>
              <a:rPr lang="en-GB"/>
              <a:t>As we can see in this slide, DiscoGAN can learn some of the features from Monet’s paintings. The translated images are visually different from those original photos. Although there are some certain colors tend to be much darker than the input images.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cad7e781d5_0_1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cad7e781d5_0_1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And these are from our third model, nst. The produced images are visually different than CycleGAN. The model is able to blend the style reference image into the content image. However, original color segments and object boundaries are also blended which result in slightly worse visual effects than CycleGAN.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ad7e781d5_0_1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ad7e781d5_0_1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Here is a brief </a:t>
            </a:r>
            <a:r>
              <a:rPr lang="en-GB"/>
              <a:t>guideline</a:t>
            </a:r>
            <a:r>
              <a:rPr lang="en-GB"/>
              <a:t> of our presentation.  </a:t>
            </a:r>
            <a:r>
              <a:rPr lang="en-GB">
                <a:solidFill>
                  <a:schemeClr val="dk1"/>
                </a:solidFill>
              </a:rPr>
              <a:t>Firstly </a:t>
            </a:r>
            <a:r>
              <a:rPr lang="en-GB"/>
              <a:t>We are going identify what challenge we are trying to solve, and then more details of how we pre process our data. After that we are going to describe the three models we tried out. And finally, we are going to show the result and </a:t>
            </a:r>
            <a:r>
              <a:rPr lang="en-GB"/>
              <a:t>analyze</a:t>
            </a:r>
            <a:r>
              <a:rPr lang="en-GB"/>
              <a:t> the advantage of these models as well as their disadvantages.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7a07ffb90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7a07ffb90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Now </a:t>
            </a:r>
            <a:r>
              <a:rPr lang="en-GB"/>
              <a:t>let's</a:t>
            </a:r>
            <a:r>
              <a:rPr lang="en-GB"/>
              <a:t> talk about some </a:t>
            </a:r>
            <a:r>
              <a:rPr lang="en-GB"/>
              <a:t>quantitative</a:t>
            </a:r>
            <a:r>
              <a:rPr lang="en-GB"/>
              <a:t> metric to </a:t>
            </a:r>
            <a:r>
              <a:rPr lang="en-GB"/>
              <a:t>evaluate</a:t>
            </a:r>
            <a:r>
              <a:rPr lang="en-GB"/>
              <a:t> our output. We uses Inception score and Frechet(FreKet) inception distance. Both of the two metrics use inception v3. Inception score are good with capturing quality and diversity of the image, it is </a:t>
            </a:r>
            <a:r>
              <a:rPr lang="en-GB"/>
              <a:t>calculated</a:t>
            </a:r>
            <a:r>
              <a:rPr lang="en-GB"/>
              <a:t> by how many object the </a:t>
            </a:r>
            <a:r>
              <a:rPr lang="en-GB"/>
              <a:t>Inception</a:t>
            </a:r>
            <a:r>
              <a:rPr lang="en-GB"/>
              <a:t> v3 model can </a:t>
            </a:r>
            <a:r>
              <a:rPr lang="en-GB"/>
              <a:t>recognize</a:t>
            </a:r>
            <a:r>
              <a:rPr lang="en-GB"/>
              <a:t> from the image. The more objects it can recognize, the better the output image would be. Frechet Inception </a:t>
            </a:r>
            <a:r>
              <a:rPr lang="en-GB"/>
              <a:t>score</a:t>
            </a:r>
            <a:r>
              <a:rPr lang="en-GB"/>
              <a:t> is the average distance between the output image and image in target domain. This metric is good for capturing </a:t>
            </a:r>
            <a:r>
              <a:rPr lang="en-GB"/>
              <a:t>similarity</a:t>
            </a:r>
            <a:r>
              <a:rPr lang="en-GB"/>
              <a:t> between synthetic and real image from within the target domain.  However Inception score correlates well with the human subjective evaluation,thus it will be a primary score for our </a:t>
            </a:r>
            <a:r>
              <a:rPr lang="en-GB"/>
              <a:t>quantitative</a:t>
            </a:r>
            <a:r>
              <a:rPr lang="en-GB"/>
              <a:t> performance metrics.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cad7e781d5_0_1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cad7e781d5_0_1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Here’s the result we </a:t>
            </a:r>
            <a:r>
              <a:rPr lang="en-GB"/>
              <a:t>obtained</a:t>
            </a:r>
            <a:r>
              <a:rPr lang="en-GB"/>
              <a:t> from cycle gan, disco gan and neural style transfer. For a better appearance, the model need to have a high inception score and low frechet inception distance. We see that cyclegan performs best among the three models </a:t>
            </a:r>
            <a:r>
              <a:rPr lang="en-GB"/>
              <a:t>because</a:t>
            </a:r>
            <a:r>
              <a:rPr lang="en-GB"/>
              <a:t> it got highest Inception score with relatively low frechet inception distance. Next Jianping is going to </a:t>
            </a:r>
            <a:r>
              <a:rPr lang="en-GB"/>
              <a:t>provide an analysis on these three models.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cbbca77dc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cbbca77dc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a:t>It’s observed that CycleGAN produces generally satisfactory results with some fail cases. It also comes with a cost – as the network is complicated, it’s difficult to fine-tune and very time-consuming to train. But its advantage is that it can collectively learn the style representation of a group of images without worrying to find a proper match between base image and style image. The reason why it’s performing well might due to its ResNet structure. It allows gradients to flow directly over a few layers away to alleviate vanishing gradients, without passing non-linear activation functions, Also, PatchGAN in discriminator allows modifying local style statistics more efficiently. </a:t>
            </a:r>
            <a:endParaRPr/>
          </a:p>
          <a:p>
            <a:pPr indent="0" lvl="0" marL="0" rtl="0" algn="l">
              <a:lnSpc>
                <a:spcPct val="115000"/>
              </a:lnSpc>
              <a:spcBef>
                <a:spcPts val="1200"/>
              </a:spcBef>
              <a:spcAft>
                <a:spcPts val="0"/>
              </a:spcAft>
              <a:buNone/>
            </a:pPr>
            <a:r>
              <a:rPr lang="en-GB"/>
              <a:t>It is suspected that due to relatively simpler structure used in DiscoGAN, the results are less convincing, and the training process is more susceptible to mode collapse and unstable gradients. </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spcBef>
                <a:spcPts val="120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ccbf560d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ccbf560d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a:t>In neural style transfer, we can have infinite possibilities in the translated images, depending on which style image you nominated. The flexibility also creates another issue. This approach may require manually pruning and selecting the most appropriate style reference image such that the produced output is reasonable. In other words, it’s case-specific translation, largely depends on chances. For instance, a base image with daylight background can’t be translated using a style image that is depicting evening. In addition, the translated image will inevitably carry some characteristics of the style image. From these two images we can see the style is obvious, Van Gogh’s starry night, because it’s sort of blended into the base image. Nonetheless, it might look like a replica but not creation. </a:t>
            </a:r>
            <a:endParaRPr/>
          </a:p>
          <a:p>
            <a:pPr indent="0" lvl="0" marL="0" rtl="0" algn="l">
              <a:lnSpc>
                <a:spcPct val="115000"/>
              </a:lnSpc>
              <a:spcBef>
                <a:spcPts val="1200"/>
              </a:spcBef>
              <a:spcAft>
                <a:spcPts val="0"/>
              </a:spcAft>
              <a:buClr>
                <a:schemeClr val="dk1"/>
              </a:buClr>
              <a:buSzPts val="1100"/>
              <a:buFont typeface="Arial"/>
              <a:buNone/>
            </a:pPr>
            <a:r>
              <a:rPr lang="en-GB"/>
              <a:t>Overall, we find CycleGAN is the most suitable model for the task. In subjective evaluation, we think images generated by CycleGAN are the most desired outcome. </a:t>
            </a:r>
            <a:endParaRPr/>
          </a:p>
          <a:p>
            <a:pPr indent="0" lvl="0" marL="0" rtl="0" algn="l">
              <a:spcBef>
                <a:spcPts val="120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caef320e5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caef320e5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GB"/>
              <a:t>Here are some of our references. Thank you for you time. </a:t>
            </a:r>
            <a:endParaRPr/>
          </a:p>
          <a:p>
            <a:pPr indent="0" lvl="0" marL="0" rtl="0" algn="l">
              <a:spcBef>
                <a:spcPts val="120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7a07ffb90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7a07ffb90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ad7e781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ad7e781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Let me first start by defining our project. Our project is one of the on-going </a:t>
            </a:r>
            <a:r>
              <a:rPr lang="en-GB"/>
              <a:t>competition</a:t>
            </a:r>
            <a:r>
              <a:rPr lang="en-GB"/>
              <a:t> on Kaggle. The main challenge in this competition is to generate Monet style pictures from photo taken from real life. Here’s two examples of transferring real </a:t>
            </a:r>
            <a:r>
              <a:rPr lang="en-GB"/>
              <a:t>photo</a:t>
            </a:r>
            <a:r>
              <a:rPr lang="en-GB"/>
              <a:t> to Monet </a:t>
            </a:r>
            <a:r>
              <a:rPr lang="en-GB"/>
              <a:t>style</a:t>
            </a:r>
            <a:r>
              <a:rPr lang="en-GB"/>
              <a:t> and vice versa.  General Adversarial Network, or GAN, is used for this task. A GAN consist of two models. A generator where it </a:t>
            </a:r>
            <a:r>
              <a:rPr lang="en-GB"/>
              <a:t>generate</a:t>
            </a:r>
            <a:r>
              <a:rPr lang="en-GB"/>
              <a:t> the </a:t>
            </a:r>
            <a:r>
              <a:rPr lang="en-GB"/>
              <a:t>picture</a:t>
            </a:r>
            <a:r>
              <a:rPr lang="en-GB"/>
              <a:t> from feature space, and a discriminator which classify the difference between an actual and an </a:t>
            </a:r>
            <a:r>
              <a:rPr lang="en-GB"/>
              <a:t>artificial</a:t>
            </a:r>
            <a:r>
              <a:rPr lang="en-GB"/>
              <a:t> Monet picture. Then the output of the discriminator become the loss of generator model for backpropagation.  The Generator is trying to create picture that is similar to real data so it will be harder for the discriminator to classify, therefore reach a lower loss and better generative performance.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[1]</a:t>
            </a:r>
            <a:r>
              <a:rPr lang="en-GB" u="sng">
                <a:solidFill>
                  <a:schemeClr val="hlink"/>
                </a:solidFill>
                <a:hlinkClick r:id="rId2"/>
              </a:rPr>
              <a:t>https://www.mdpi.com/2072-4292/12/7/1149</a:t>
            </a:r>
            <a:endParaRPr/>
          </a:p>
          <a:p>
            <a:pPr indent="0" lvl="0" marL="0" rtl="0" algn="l">
              <a:spcBef>
                <a:spcPts val="0"/>
              </a:spcBef>
              <a:spcAft>
                <a:spcPts val="0"/>
              </a:spcAft>
              <a:buNone/>
            </a:pPr>
            <a:r>
              <a:rPr lang="en-GB"/>
              <a:t>[2]https://developpaper.com/cyclegan-for-image-conversion/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cbbca77dc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cbbca77dc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However for our task, there’s a challenge with data. For most of the computer vision dataset, the data are </a:t>
            </a:r>
            <a:r>
              <a:rPr lang="en-GB"/>
              <a:t>paired</a:t>
            </a:r>
            <a:r>
              <a:rPr lang="en-GB"/>
              <a:t>, meaning that either there will be a unique label assigned to every picture, or there is a one to one relationship between the input pictures and output </a:t>
            </a:r>
            <a:r>
              <a:rPr lang="en-GB"/>
              <a:t>pictures. But for the style-transfer task, there’s no strictly one to one relationship or labels available. As you can see from the graph, paired image only different in certain features like color, but still preserve the shape. For the unpaired images, two sense from input and output image are totally different. This make the competition a tougher task because it’s hard to define the loss for the model.</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Reference</a:t>
            </a:r>
            <a:endParaRPr/>
          </a:p>
          <a:p>
            <a:pPr indent="0" lvl="0" marL="0" rtl="0" algn="l">
              <a:spcBef>
                <a:spcPts val="0"/>
              </a:spcBef>
              <a:spcAft>
                <a:spcPts val="0"/>
              </a:spcAft>
              <a:buNone/>
            </a:pPr>
            <a:r>
              <a:rPr lang="en-GB"/>
              <a:t>[https://towardsdatascience.com/cyclegan-how-machine-learning-learns-unpaired-image-to-image-translation-3fa8d9a6aa1d]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caa6c02cf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caa6c02cf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Despite</a:t>
            </a:r>
            <a:r>
              <a:rPr lang="en-GB"/>
              <a:t> from being hard to train, there’s a broad range of applications that can use this technology. For example, there’s season transfer which can change the season inside a </a:t>
            </a:r>
            <a:r>
              <a:rPr lang="en-GB"/>
              <a:t>picture</a:t>
            </a:r>
            <a:r>
              <a:rPr lang="en-GB"/>
              <a:t>. Another example can be photo enhancement. The algorithms can be used to </a:t>
            </a:r>
            <a:r>
              <a:rPr lang="en-GB"/>
              <a:t>increase</a:t>
            </a:r>
            <a:r>
              <a:rPr lang="en-GB"/>
              <a:t> the depth of the photo and it dynamic range. So the output image has more details compare to the input image, while not experience common issue that we would see in traditional photo enhancement method. Next , Jianping is going to give more details about the dataset and data pre-processing.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[1]https://medium.com/@viswajith.madhuram/cyclegan-for-season-transfer-61b92ba23b4b</a:t>
            </a:r>
            <a:endParaRPr/>
          </a:p>
          <a:p>
            <a:pPr indent="0" lvl="0" marL="0" rtl="0" algn="l">
              <a:spcBef>
                <a:spcPts val="0"/>
              </a:spcBef>
              <a:spcAft>
                <a:spcPts val="0"/>
              </a:spcAft>
              <a:buNone/>
            </a:pPr>
            <a:r>
              <a:rPr lang="en-GB"/>
              <a:t>[2]https://paperswithcode.com/paper/deep-photo-enhancer-unpaired-learning-for</a:t>
            </a:r>
            <a:endParaRPr/>
          </a:p>
          <a:p>
            <a:pPr indent="0" lvl="0" marL="0" rtl="0" algn="l">
              <a:spcBef>
                <a:spcPts val="0"/>
              </a:spcBef>
              <a:spcAft>
                <a:spcPts val="0"/>
              </a:spcAft>
              <a:buNone/>
            </a:pPr>
            <a:r>
              <a:rPr lang="en-GB"/>
              <a:t>[idea]https://machinelearningmastery.com/what-is-cyclegan/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caa6c02cf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caa6c02cf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a:t>The competition comes with 300 Monet’s paintings and over 7k photos with dimension of 256 by 256. While developing the models, we attempted to improve accuracy by including a new Monet dataset of 1193 paintings. To avoid possible repetition between the extra Monet dataset and the original competition dataset, we use the new one instead.</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caa6c02cf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caa6c02cf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a:t>Firstly, we performed data splitting and preprocessing. The train-test set were separated in a 90% to 10% ratio. That leads to 1073 training samples and 120 testing samples. A series of data augmentation techniques were adopted as a form of regularization, including randomly flip the images horizontally, resizing then finally clipping it back to original size randomly. Finally, we scaled the pixel values between -1 and 1. It’s worth noticing that data augmentation should only be done on training data, while the test set only need to be normalized.</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spcBef>
                <a:spcPts val="12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7a07ffb90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7a07ffb90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a:t>Then we proceed to exploratory analysis stage. As we’re working on image data, there isn’t much to be done here. The first set of figure shows comparison between Monet’s painting and photos. We can clearly observe the difference in their style representation. We also plot the color channel distribution of these four images. </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spcBef>
                <a:spcPts val="12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7a07ffb90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7a07ffb90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a:t>This plot demonstrates the effects of data augmentation. As you might notice, the second column is a slightly more close-up version to the first one, that’s due to resizing and then cropping back. The image below has opposite orientations. </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hyperlink" Target="https://arxiv.org/abs/1703.10593"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hyperlink" Target="https://medium.com/@jess-jihyun-lee-datascience/object-transfiguration-chicken-wings-to-blueberry-muffins-using-discogan-cyclegan-dualgan-and-d4953be7a0c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hyperlink" Target="https://openaccess.thecvf.com/content_cvpr_2016/html/Gatys_Image_Style_Transfer_CVPR_2016_paper.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2.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9.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0.jpg"/><Relationship Id="rId4" Type="http://schemas.openxmlformats.org/officeDocument/2006/relationships/hyperlink" Target="https://openaccess.thecvf.com/content_cvpr_2016/html/Gatys_Image_Style_Transfer_CVPR_2016_paper.html" TargetMode="External"/><Relationship Id="rId5" Type="http://schemas.openxmlformats.org/officeDocument/2006/relationships/image" Target="../media/image1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jpg"/><Relationship Id="rId4" Type="http://schemas.openxmlformats.org/officeDocument/2006/relationships/image" Target="../media/image4.png"/><Relationship Id="rId5"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8.pn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5164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I am a Painter Myself</a:t>
            </a:r>
            <a:endParaRPr/>
          </a:p>
        </p:txBody>
      </p:sp>
      <p:sp>
        <p:nvSpPr>
          <p:cNvPr id="129" name="Google Shape;129;p13"/>
          <p:cNvSpPr txBox="1"/>
          <p:nvPr>
            <p:ph idx="1" type="subTitle"/>
          </p:nvPr>
        </p:nvSpPr>
        <p:spPr>
          <a:xfrm>
            <a:off x="1858700" y="2834153"/>
            <a:ext cx="5361300" cy="1448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Group 25:</a:t>
            </a:r>
            <a:endParaRPr/>
          </a:p>
          <a:p>
            <a:pPr indent="0" lvl="0" marL="0" rtl="0" algn="ctr">
              <a:spcBef>
                <a:spcPts val="0"/>
              </a:spcBef>
              <a:spcAft>
                <a:spcPts val="0"/>
              </a:spcAft>
              <a:buNone/>
            </a:pPr>
            <a:r>
              <a:rPr lang="en-GB"/>
              <a:t>Ruize Xu</a:t>
            </a:r>
            <a:endParaRPr/>
          </a:p>
          <a:p>
            <a:pPr indent="0" lvl="0" marL="0" rtl="0" algn="ctr">
              <a:spcBef>
                <a:spcPts val="0"/>
              </a:spcBef>
              <a:spcAft>
                <a:spcPts val="0"/>
              </a:spcAft>
              <a:buNone/>
            </a:pPr>
            <a:r>
              <a:rPr lang="en-GB"/>
              <a:t>Jianping Ye</a:t>
            </a:r>
            <a:endParaRPr/>
          </a:p>
          <a:p>
            <a:pPr indent="0" lvl="0" marL="0" rtl="0" algn="ctr">
              <a:spcBef>
                <a:spcPts val="0"/>
              </a:spcBef>
              <a:spcAft>
                <a:spcPts val="0"/>
              </a:spcAft>
              <a:buNone/>
            </a:pPr>
            <a:r>
              <a:rPr lang="en-GB"/>
              <a:t>Lichuan Zhang</a:t>
            </a:r>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Modeling - CycleGAN</a:t>
            </a:r>
            <a:endParaRPr/>
          </a:p>
        </p:txBody>
      </p:sp>
      <p:pic>
        <p:nvPicPr>
          <p:cNvPr id="191" name="Google Shape;191;p22"/>
          <p:cNvPicPr preferRelativeResize="0"/>
          <p:nvPr/>
        </p:nvPicPr>
        <p:blipFill>
          <a:blip r:embed="rId3">
            <a:alphaModFix/>
          </a:blip>
          <a:stretch>
            <a:fillRect/>
          </a:stretch>
        </p:blipFill>
        <p:spPr>
          <a:xfrm>
            <a:off x="735381" y="2188250"/>
            <a:ext cx="7673243" cy="2217275"/>
          </a:xfrm>
          <a:prstGeom prst="rect">
            <a:avLst/>
          </a:prstGeom>
          <a:noFill/>
          <a:ln>
            <a:noFill/>
          </a:ln>
        </p:spPr>
      </p:pic>
      <p:sp>
        <p:nvSpPr>
          <p:cNvPr id="192" name="Google Shape;192;p22"/>
          <p:cNvSpPr txBox="1"/>
          <p:nvPr/>
        </p:nvSpPr>
        <p:spPr>
          <a:xfrm>
            <a:off x="819150" y="1455375"/>
            <a:ext cx="5170500" cy="985200"/>
          </a:xfrm>
          <a:prstGeom prst="rect">
            <a:avLst/>
          </a:prstGeom>
          <a:noFill/>
          <a:ln>
            <a:noFill/>
          </a:ln>
        </p:spPr>
        <p:txBody>
          <a:bodyPr anchorCtr="0" anchor="t" bIns="91425" lIns="91425" spcFirstLastPara="1" rIns="91425" wrap="square" tIns="91425">
            <a:spAutoFit/>
          </a:bodyPr>
          <a:lstStyle/>
          <a:p>
            <a:pPr indent="-311150" lvl="0" marL="457200" rtl="0" algn="l">
              <a:lnSpc>
                <a:spcPct val="150000"/>
              </a:lnSpc>
              <a:spcBef>
                <a:spcPts val="0"/>
              </a:spcBef>
              <a:spcAft>
                <a:spcPts val="0"/>
              </a:spcAft>
              <a:buSzPts val="1300"/>
              <a:buFont typeface="Calibri"/>
              <a:buChar char="❖"/>
            </a:pPr>
            <a:r>
              <a:rPr lang="en-GB" sz="1300">
                <a:latin typeface="Calibri"/>
                <a:ea typeface="Calibri"/>
                <a:cs typeface="Calibri"/>
                <a:sym typeface="Calibri"/>
              </a:rPr>
              <a:t>Cycle-Consistency loss</a:t>
            </a:r>
            <a:endParaRPr sz="1300">
              <a:latin typeface="Calibri"/>
              <a:ea typeface="Calibri"/>
              <a:cs typeface="Calibri"/>
              <a:sym typeface="Calibri"/>
            </a:endParaRPr>
          </a:p>
          <a:p>
            <a:pPr indent="-311150" lvl="0" marL="457200" rtl="0" algn="l">
              <a:lnSpc>
                <a:spcPct val="150000"/>
              </a:lnSpc>
              <a:spcBef>
                <a:spcPts val="0"/>
              </a:spcBef>
              <a:spcAft>
                <a:spcPts val="0"/>
              </a:spcAft>
              <a:buSzPts val="1300"/>
              <a:buFont typeface="Calibri"/>
              <a:buChar char="❖"/>
            </a:pPr>
            <a:r>
              <a:rPr lang="en-GB" sz="1300">
                <a:latin typeface="Calibri"/>
                <a:ea typeface="Calibri"/>
                <a:cs typeface="Calibri"/>
                <a:sym typeface="Calibri"/>
              </a:rPr>
              <a:t>Two Generator-Discriminator pairs</a:t>
            </a:r>
            <a:endParaRPr sz="1300">
              <a:latin typeface="Calibri"/>
              <a:ea typeface="Calibri"/>
              <a:cs typeface="Calibri"/>
              <a:sym typeface="Calibri"/>
            </a:endParaRPr>
          </a:p>
          <a:p>
            <a:pPr indent="-311150" lvl="0" marL="457200" rtl="0" algn="l">
              <a:lnSpc>
                <a:spcPct val="150000"/>
              </a:lnSpc>
              <a:spcBef>
                <a:spcPts val="0"/>
              </a:spcBef>
              <a:spcAft>
                <a:spcPts val="0"/>
              </a:spcAft>
              <a:buSzPts val="1300"/>
              <a:buFont typeface="Calibri"/>
              <a:buChar char="❖"/>
            </a:pPr>
            <a:r>
              <a:rPr lang="en-GB" sz="1300">
                <a:latin typeface="Calibri"/>
                <a:ea typeface="Calibri"/>
                <a:cs typeface="Calibri"/>
                <a:sym typeface="Calibri"/>
              </a:rPr>
              <a:t>Collection image translation</a:t>
            </a:r>
            <a:endParaRPr sz="1300">
              <a:latin typeface="Calibri"/>
              <a:ea typeface="Calibri"/>
              <a:cs typeface="Calibri"/>
              <a:sym typeface="Calibri"/>
            </a:endParaRPr>
          </a:p>
        </p:txBody>
      </p:sp>
      <p:sp>
        <p:nvSpPr>
          <p:cNvPr id="193" name="Google Shape;193;p22"/>
          <p:cNvSpPr txBox="1"/>
          <p:nvPr/>
        </p:nvSpPr>
        <p:spPr>
          <a:xfrm>
            <a:off x="4208100" y="4471475"/>
            <a:ext cx="727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u="sng">
                <a:solidFill>
                  <a:schemeClr val="hlink"/>
                </a:solidFill>
                <a:latin typeface="Calibri"/>
                <a:ea typeface="Calibri"/>
                <a:cs typeface="Calibri"/>
                <a:sym typeface="Calibri"/>
                <a:hlinkClick r:id="rId4"/>
              </a:rPr>
              <a:t>Source</a:t>
            </a:r>
            <a:endParaRPr sz="11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CycleGAN - Architecture</a:t>
            </a:r>
            <a:endParaRPr/>
          </a:p>
        </p:txBody>
      </p:sp>
      <p:sp>
        <p:nvSpPr>
          <p:cNvPr id="199" name="Google Shape;199;p23"/>
          <p:cNvSpPr txBox="1"/>
          <p:nvPr>
            <p:ph idx="1" type="body"/>
          </p:nvPr>
        </p:nvSpPr>
        <p:spPr>
          <a:xfrm>
            <a:off x="819150" y="1570275"/>
            <a:ext cx="7505700" cy="328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Generator</a:t>
            </a:r>
            <a:endParaRPr/>
          </a:p>
          <a:p>
            <a:pPr indent="-311150" lvl="0" marL="457200" rtl="0" algn="l">
              <a:lnSpc>
                <a:spcPct val="150000"/>
              </a:lnSpc>
              <a:spcBef>
                <a:spcPts val="1200"/>
              </a:spcBef>
              <a:spcAft>
                <a:spcPts val="0"/>
              </a:spcAft>
              <a:buSzPts val="1300"/>
              <a:buChar char="❖"/>
            </a:pPr>
            <a:r>
              <a:rPr lang="en-GB"/>
              <a:t>ResNet - Residual connections</a:t>
            </a:r>
            <a:endParaRPr/>
          </a:p>
          <a:p>
            <a:pPr indent="-311150" lvl="0" marL="457200" rtl="0" algn="l">
              <a:lnSpc>
                <a:spcPct val="150000"/>
              </a:lnSpc>
              <a:spcBef>
                <a:spcPts val="0"/>
              </a:spcBef>
              <a:spcAft>
                <a:spcPts val="0"/>
              </a:spcAft>
              <a:buSzPts val="1300"/>
              <a:buChar char="❖"/>
            </a:pPr>
            <a:r>
              <a:rPr lang="en-GB"/>
              <a:t>Downsampling by strided Conv2D blocks, then upsampling by </a:t>
            </a:r>
            <a:r>
              <a:rPr lang="en-GB"/>
              <a:t>Conv2DTranspose</a:t>
            </a:r>
            <a:r>
              <a:rPr lang="en-GB"/>
              <a:t>, ‘same’ padding</a:t>
            </a:r>
            <a:endParaRPr/>
          </a:p>
          <a:p>
            <a:pPr indent="-311150" lvl="0" marL="457200" rtl="0" algn="l">
              <a:lnSpc>
                <a:spcPct val="150000"/>
              </a:lnSpc>
              <a:spcBef>
                <a:spcPts val="0"/>
              </a:spcBef>
              <a:spcAft>
                <a:spcPts val="0"/>
              </a:spcAft>
              <a:buSzPts val="1300"/>
              <a:buChar char="❖"/>
            </a:pPr>
            <a:r>
              <a:rPr lang="en-GB"/>
              <a:t>ReLu activation, except the output layer is tanh</a:t>
            </a:r>
            <a:endParaRPr/>
          </a:p>
          <a:p>
            <a:pPr indent="-311150" lvl="0" marL="457200" rtl="0" algn="l">
              <a:lnSpc>
                <a:spcPct val="150000"/>
              </a:lnSpc>
              <a:spcBef>
                <a:spcPts val="0"/>
              </a:spcBef>
              <a:spcAft>
                <a:spcPts val="0"/>
              </a:spcAft>
              <a:buSzPts val="1300"/>
              <a:buChar char="❖"/>
            </a:pPr>
            <a:r>
              <a:rPr lang="en-GB"/>
              <a:t>Instance normalization</a:t>
            </a:r>
            <a:endParaRPr/>
          </a:p>
          <a:p>
            <a:pPr indent="0" lvl="0" marL="0" rtl="0" algn="l">
              <a:lnSpc>
                <a:spcPct val="150000"/>
              </a:lnSpc>
              <a:spcBef>
                <a:spcPts val="1200"/>
              </a:spcBef>
              <a:spcAft>
                <a:spcPts val="0"/>
              </a:spcAft>
              <a:buNone/>
            </a:pPr>
            <a:r>
              <a:rPr lang="en-GB"/>
              <a:t>Discriminator</a:t>
            </a:r>
            <a:endParaRPr/>
          </a:p>
          <a:p>
            <a:pPr indent="-311150" lvl="0" marL="457200" rtl="0" algn="l">
              <a:lnSpc>
                <a:spcPct val="150000"/>
              </a:lnSpc>
              <a:spcBef>
                <a:spcPts val="1200"/>
              </a:spcBef>
              <a:spcAft>
                <a:spcPts val="0"/>
              </a:spcAft>
              <a:buSzPts val="1300"/>
              <a:buChar char="❖"/>
            </a:pPr>
            <a:r>
              <a:rPr lang="en-GB"/>
              <a:t>PatchGAN: discriminator that penalizes locally on a N*N image patches (70*70)</a:t>
            </a:r>
            <a:endParaRPr/>
          </a:p>
          <a:p>
            <a:pPr indent="-311150" lvl="0" marL="457200" rtl="0" algn="l">
              <a:lnSpc>
                <a:spcPct val="150000"/>
              </a:lnSpc>
              <a:spcBef>
                <a:spcPts val="0"/>
              </a:spcBef>
              <a:spcAft>
                <a:spcPts val="0"/>
              </a:spcAft>
              <a:buSzPts val="1300"/>
              <a:buChar char="❖"/>
            </a:pPr>
            <a:r>
              <a:rPr lang="en-GB"/>
              <a:t>Conv-Instance Norm-Leaky ReLu blocks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Modeling - DiscoGAN</a:t>
            </a:r>
            <a:endParaRPr/>
          </a:p>
        </p:txBody>
      </p:sp>
      <p:pic>
        <p:nvPicPr>
          <p:cNvPr id="205" name="Google Shape;205;p24"/>
          <p:cNvPicPr preferRelativeResize="0"/>
          <p:nvPr/>
        </p:nvPicPr>
        <p:blipFill>
          <a:blip r:embed="rId3">
            <a:alphaModFix/>
          </a:blip>
          <a:stretch>
            <a:fillRect/>
          </a:stretch>
        </p:blipFill>
        <p:spPr>
          <a:xfrm>
            <a:off x="4754375" y="1545000"/>
            <a:ext cx="3620000" cy="2713722"/>
          </a:xfrm>
          <a:prstGeom prst="rect">
            <a:avLst/>
          </a:prstGeom>
          <a:noFill/>
          <a:ln>
            <a:noFill/>
          </a:ln>
        </p:spPr>
      </p:pic>
      <p:sp>
        <p:nvSpPr>
          <p:cNvPr id="206" name="Google Shape;206;p24"/>
          <p:cNvSpPr txBox="1"/>
          <p:nvPr/>
        </p:nvSpPr>
        <p:spPr>
          <a:xfrm>
            <a:off x="6374550" y="4258725"/>
            <a:ext cx="13017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900" u="sng">
                <a:solidFill>
                  <a:schemeClr val="hlink"/>
                </a:solidFill>
                <a:latin typeface="Calibri"/>
                <a:ea typeface="Calibri"/>
                <a:cs typeface="Calibri"/>
                <a:sym typeface="Calibri"/>
                <a:hlinkClick r:id="rId4"/>
              </a:rPr>
              <a:t>Source</a:t>
            </a:r>
            <a:endParaRPr sz="900">
              <a:latin typeface="Calibri"/>
              <a:ea typeface="Calibri"/>
              <a:cs typeface="Calibri"/>
              <a:sym typeface="Calibri"/>
            </a:endParaRPr>
          </a:p>
        </p:txBody>
      </p:sp>
      <p:sp>
        <p:nvSpPr>
          <p:cNvPr id="207" name="Google Shape;207;p24"/>
          <p:cNvSpPr txBox="1"/>
          <p:nvPr/>
        </p:nvSpPr>
        <p:spPr>
          <a:xfrm>
            <a:off x="819150" y="1545000"/>
            <a:ext cx="3705000" cy="2185800"/>
          </a:xfrm>
          <a:prstGeom prst="rect">
            <a:avLst/>
          </a:prstGeom>
          <a:noFill/>
          <a:ln>
            <a:noFill/>
          </a:ln>
        </p:spPr>
        <p:txBody>
          <a:bodyPr anchorCtr="0" anchor="t" bIns="91425" lIns="91425" spcFirstLastPara="1" rIns="91425" wrap="square" tIns="91425">
            <a:spAutoFit/>
          </a:bodyPr>
          <a:lstStyle/>
          <a:p>
            <a:pPr indent="-311150" lvl="0" marL="457200" rtl="0" algn="l">
              <a:lnSpc>
                <a:spcPct val="150000"/>
              </a:lnSpc>
              <a:spcBef>
                <a:spcPts val="0"/>
              </a:spcBef>
              <a:spcAft>
                <a:spcPts val="0"/>
              </a:spcAft>
              <a:buSzPts val="1300"/>
              <a:buFont typeface="Calibri"/>
              <a:buChar char="❖"/>
            </a:pPr>
            <a:r>
              <a:rPr lang="en-GB" sz="1300">
                <a:latin typeface="Calibri"/>
                <a:ea typeface="Calibri"/>
                <a:cs typeface="Calibri"/>
                <a:sym typeface="Calibri"/>
              </a:rPr>
              <a:t>Similarities to CycleGAN:</a:t>
            </a:r>
            <a:endParaRPr sz="1300">
              <a:latin typeface="Calibri"/>
              <a:ea typeface="Calibri"/>
              <a:cs typeface="Calibri"/>
              <a:sym typeface="Calibri"/>
            </a:endParaRPr>
          </a:p>
          <a:p>
            <a:pPr indent="-298450" lvl="1" marL="914400" rtl="0" algn="l">
              <a:lnSpc>
                <a:spcPct val="150000"/>
              </a:lnSpc>
              <a:spcBef>
                <a:spcPts val="0"/>
              </a:spcBef>
              <a:spcAft>
                <a:spcPts val="0"/>
              </a:spcAft>
              <a:buSzPts val="1100"/>
              <a:buFont typeface="Calibri"/>
              <a:buChar char="➢"/>
            </a:pPr>
            <a:r>
              <a:rPr lang="en-GB" sz="1100">
                <a:latin typeface="Calibri"/>
                <a:ea typeface="Calibri"/>
                <a:cs typeface="Calibri"/>
                <a:sym typeface="Calibri"/>
              </a:rPr>
              <a:t>Collection image translation</a:t>
            </a:r>
            <a:endParaRPr sz="1100">
              <a:latin typeface="Calibri"/>
              <a:ea typeface="Calibri"/>
              <a:cs typeface="Calibri"/>
              <a:sym typeface="Calibri"/>
            </a:endParaRPr>
          </a:p>
          <a:p>
            <a:pPr indent="-298450" lvl="1" marL="914400" rtl="0" algn="l">
              <a:lnSpc>
                <a:spcPct val="150000"/>
              </a:lnSpc>
              <a:spcBef>
                <a:spcPts val="0"/>
              </a:spcBef>
              <a:spcAft>
                <a:spcPts val="0"/>
              </a:spcAft>
              <a:buSzPts val="1100"/>
              <a:buFont typeface="Calibri"/>
              <a:buChar char="➢"/>
            </a:pPr>
            <a:r>
              <a:rPr lang="en-GB" sz="1100">
                <a:latin typeface="Calibri"/>
                <a:ea typeface="Calibri"/>
                <a:cs typeface="Calibri"/>
                <a:sym typeface="Calibri"/>
              </a:rPr>
              <a:t>Two generator-discriminator pairs</a:t>
            </a:r>
            <a:endParaRPr sz="1100">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311150" lvl="0" marL="457200" rtl="0" algn="l">
              <a:lnSpc>
                <a:spcPct val="150000"/>
              </a:lnSpc>
              <a:spcBef>
                <a:spcPts val="0"/>
              </a:spcBef>
              <a:spcAft>
                <a:spcPts val="0"/>
              </a:spcAft>
              <a:buSzPts val="1300"/>
              <a:buFont typeface="Calibri"/>
              <a:buChar char="❖"/>
            </a:pPr>
            <a:r>
              <a:rPr lang="en-GB" sz="1300">
                <a:latin typeface="Calibri"/>
                <a:ea typeface="Calibri"/>
                <a:cs typeface="Calibri"/>
                <a:sym typeface="Calibri"/>
              </a:rPr>
              <a:t>Differences to CycleGAN:</a:t>
            </a:r>
            <a:endParaRPr sz="1300">
              <a:latin typeface="Calibri"/>
              <a:ea typeface="Calibri"/>
              <a:cs typeface="Calibri"/>
              <a:sym typeface="Calibri"/>
            </a:endParaRPr>
          </a:p>
          <a:p>
            <a:pPr indent="-298450" lvl="1" marL="914400" rtl="0" algn="l">
              <a:lnSpc>
                <a:spcPct val="150000"/>
              </a:lnSpc>
              <a:spcBef>
                <a:spcPts val="0"/>
              </a:spcBef>
              <a:spcAft>
                <a:spcPts val="0"/>
              </a:spcAft>
              <a:buSzPts val="1100"/>
              <a:buFont typeface="Calibri"/>
              <a:buChar char="➢"/>
            </a:pPr>
            <a:r>
              <a:rPr lang="en-GB" sz="1100">
                <a:latin typeface="Calibri"/>
                <a:ea typeface="Calibri"/>
                <a:cs typeface="Calibri"/>
                <a:sym typeface="Calibri"/>
              </a:rPr>
              <a:t>Encoder-Decoder</a:t>
            </a:r>
            <a:endParaRPr sz="1100">
              <a:latin typeface="Calibri"/>
              <a:ea typeface="Calibri"/>
              <a:cs typeface="Calibri"/>
              <a:sym typeface="Calibri"/>
            </a:endParaRPr>
          </a:p>
          <a:p>
            <a:pPr indent="-298450" lvl="1" marL="914400" rtl="0" algn="l">
              <a:lnSpc>
                <a:spcPct val="150000"/>
              </a:lnSpc>
              <a:spcBef>
                <a:spcPts val="0"/>
              </a:spcBef>
              <a:spcAft>
                <a:spcPts val="0"/>
              </a:spcAft>
              <a:buSzPts val="1100"/>
              <a:buFont typeface="Calibri"/>
              <a:buChar char="➢"/>
            </a:pPr>
            <a:r>
              <a:rPr lang="en-GB" sz="1100">
                <a:latin typeface="Calibri"/>
                <a:ea typeface="Calibri"/>
                <a:cs typeface="Calibri"/>
                <a:sym typeface="Calibri"/>
              </a:rPr>
              <a:t>Fully-connected layers in discriminator</a:t>
            </a:r>
            <a:endParaRPr sz="1100">
              <a:latin typeface="Calibri"/>
              <a:ea typeface="Calibri"/>
              <a:cs typeface="Calibri"/>
              <a:sym typeface="Calibri"/>
            </a:endParaRPr>
          </a:p>
          <a:p>
            <a:pPr indent="-298450" lvl="1" marL="914400" rtl="0" algn="l">
              <a:lnSpc>
                <a:spcPct val="150000"/>
              </a:lnSpc>
              <a:spcBef>
                <a:spcPts val="0"/>
              </a:spcBef>
              <a:spcAft>
                <a:spcPts val="0"/>
              </a:spcAft>
              <a:buSzPts val="1100"/>
              <a:buFont typeface="Calibri"/>
              <a:buChar char="➢"/>
            </a:pPr>
            <a:r>
              <a:rPr lang="en-GB" sz="1100">
                <a:latin typeface="Calibri"/>
                <a:ea typeface="Calibri"/>
                <a:cs typeface="Calibri"/>
                <a:sym typeface="Calibri"/>
              </a:rPr>
              <a:t>2 Reconstruction loss</a:t>
            </a:r>
            <a:endParaRPr sz="1100">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Disco</a:t>
            </a:r>
            <a:r>
              <a:rPr lang="en-GB"/>
              <a:t>GAN - Architecture</a:t>
            </a:r>
            <a:endParaRPr/>
          </a:p>
        </p:txBody>
      </p:sp>
      <p:sp>
        <p:nvSpPr>
          <p:cNvPr id="213" name="Google Shape;213;p25"/>
          <p:cNvSpPr txBox="1"/>
          <p:nvPr>
            <p:ph idx="1" type="body"/>
          </p:nvPr>
        </p:nvSpPr>
        <p:spPr>
          <a:xfrm>
            <a:off x="819150" y="1622250"/>
            <a:ext cx="7505700" cy="3155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Generator</a:t>
            </a:r>
            <a:endParaRPr/>
          </a:p>
          <a:p>
            <a:pPr indent="-311150" lvl="0" marL="457200" rtl="0" algn="l">
              <a:lnSpc>
                <a:spcPct val="150000"/>
              </a:lnSpc>
              <a:spcBef>
                <a:spcPts val="1200"/>
              </a:spcBef>
              <a:spcAft>
                <a:spcPts val="0"/>
              </a:spcAft>
              <a:buSzPts val="1300"/>
              <a:buChar char="❖"/>
            </a:pPr>
            <a:r>
              <a:rPr lang="en-GB"/>
              <a:t>Simple and straightforward Conv-deconv Encoder and Decoder</a:t>
            </a:r>
            <a:endParaRPr/>
          </a:p>
          <a:p>
            <a:pPr indent="-311150" lvl="0" marL="457200" rtl="0" algn="l">
              <a:lnSpc>
                <a:spcPct val="150000"/>
              </a:lnSpc>
              <a:spcBef>
                <a:spcPts val="0"/>
              </a:spcBef>
              <a:spcAft>
                <a:spcPts val="0"/>
              </a:spcAft>
              <a:buSzPts val="1300"/>
              <a:buChar char="❖"/>
            </a:pPr>
            <a:r>
              <a:rPr lang="en-GB"/>
              <a:t>Leaky ReLu in encoder, ReLu in decoder</a:t>
            </a:r>
            <a:endParaRPr/>
          </a:p>
          <a:p>
            <a:pPr indent="-311150" lvl="0" marL="457200" rtl="0" algn="l">
              <a:lnSpc>
                <a:spcPct val="150000"/>
              </a:lnSpc>
              <a:spcBef>
                <a:spcPts val="0"/>
              </a:spcBef>
              <a:spcAft>
                <a:spcPts val="0"/>
              </a:spcAft>
              <a:buSzPts val="1300"/>
              <a:buChar char="❖"/>
            </a:pPr>
            <a:r>
              <a:rPr lang="en-GB"/>
              <a:t>Batch normalization</a:t>
            </a:r>
            <a:endParaRPr/>
          </a:p>
          <a:p>
            <a:pPr indent="-311150" lvl="0" marL="457200" rtl="0" algn="l">
              <a:lnSpc>
                <a:spcPct val="150000"/>
              </a:lnSpc>
              <a:spcBef>
                <a:spcPts val="0"/>
              </a:spcBef>
              <a:spcAft>
                <a:spcPts val="0"/>
              </a:spcAft>
              <a:buSzPts val="1300"/>
              <a:buChar char="❖"/>
            </a:pPr>
            <a:r>
              <a:rPr lang="en-GB"/>
              <a:t>No residual connection</a:t>
            </a:r>
            <a:endParaRPr/>
          </a:p>
          <a:p>
            <a:pPr indent="0" lvl="0" marL="0" rtl="0" algn="l">
              <a:lnSpc>
                <a:spcPct val="150000"/>
              </a:lnSpc>
              <a:spcBef>
                <a:spcPts val="1200"/>
              </a:spcBef>
              <a:spcAft>
                <a:spcPts val="0"/>
              </a:spcAft>
              <a:buNone/>
            </a:pPr>
            <a:r>
              <a:rPr lang="en-GB"/>
              <a:t>Discriminator</a:t>
            </a:r>
            <a:endParaRPr/>
          </a:p>
          <a:p>
            <a:pPr indent="-311150" lvl="0" marL="457200" rtl="0" algn="l">
              <a:lnSpc>
                <a:spcPct val="150000"/>
              </a:lnSpc>
              <a:spcBef>
                <a:spcPts val="1200"/>
              </a:spcBef>
              <a:spcAft>
                <a:spcPts val="0"/>
              </a:spcAft>
              <a:buSzPts val="1300"/>
              <a:buChar char="❖"/>
            </a:pPr>
            <a:r>
              <a:rPr lang="en-GB"/>
              <a:t>Structures are mostly similar to DCGAN</a:t>
            </a:r>
            <a:endParaRPr/>
          </a:p>
          <a:p>
            <a:pPr indent="-311150" lvl="0" marL="457200" rtl="0" algn="l">
              <a:lnSpc>
                <a:spcPct val="150000"/>
              </a:lnSpc>
              <a:spcBef>
                <a:spcPts val="0"/>
              </a:spcBef>
              <a:spcAft>
                <a:spcPts val="0"/>
              </a:spcAft>
              <a:buSzPts val="1300"/>
              <a:buChar char="❖"/>
            </a:pPr>
            <a:r>
              <a:rPr lang="en-GB"/>
              <a:t>Leaky ReLu</a:t>
            </a:r>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Modeling - Neural Style Transfer</a:t>
            </a:r>
            <a:endParaRPr/>
          </a:p>
        </p:txBody>
      </p:sp>
      <p:sp>
        <p:nvSpPr>
          <p:cNvPr id="219" name="Google Shape;219;p26"/>
          <p:cNvSpPr txBox="1"/>
          <p:nvPr>
            <p:ph idx="1" type="body"/>
          </p:nvPr>
        </p:nvSpPr>
        <p:spPr>
          <a:xfrm>
            <a:off x="819150" y="1637300"/>
            <a:ext cx="3307500" cy="30066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GB"/>
              <a:t>VGG 19 pre-trained on ImageNet</a:t>
            </a:r>
            <a:endParaRPr/>
          </a:p>
          <a:p>
            <a:pPr indent="-311150" lvl="0" marL="457200" rtl="0" algn="l">
              <a:lnSpc>
                <a:spcPct val="150000"/>
              </a:lnSpc>
              <a:spcBef>
                <a:spcPts val="0"/>
              </a:spcBef>
              <a:spcAft>
                <a:spcPts val="0"/>
              </a:spcAft>
              <a:buSzPts val="1300"/>
              <a:buChar char="❖"/>
            </a:pPr>
            <a:r>
              <a:rPr lang="en-GB"/>
              <a:t>Base image + style reference image = translated image</a:t>
            </a:r>
            <a:endParaRPr/>
          </a:p>
          <a:p>
            <a:pPr indent="-311150" lvl="0" marL="457200" rtl="0" algn="l">
              <a:lnSpc>
                <a:spcPct val="150000"/>
              </a:lnSpc>
              <a:spcBef>
                <a:spcPts val="0"/>
              </a:spcBef>
              <a:spcAft>
                <a:spcPts val="0"/>
              </a:spcAft>
              <a:buSzPts val="1300"/>
              <a:buChar char="❖"/>
            </a:pPr>
            <a:r>
              <a:rPr lang="en-GB"/>
              <a:t>One-to-one case-specific translation</a:t>
            </a:r>
            <a:endParaRPr/>
          </a:p>
          <a:p>
            <a:pPr indent="0" lvl="0" marL="0" rtl="0" algn="l">
              <a:lnSpc>
                <a:spcPct val="150000"/>
              </a:lnSpc>
              <a:spcBef>
                <a:spcPts val="1200"/>
              </a:spcBef>
              <a:spcAft>
                <a:spcPts val="1200"/>
              </a:spcAft>
              <a:buNone/>
            </a:pPr>
            <a:r>
              <a:t/>
            </a:r>
            <a:endParaRPr/>
          </a:p>
        </p:txBody>
      </p:sp>
      <p:pic>
        <p:nvPicPr>
          <p:cNvPr id="220" name="Google Shape;220;p26"/>
          <p:cNvPicPr preferRelativeResize="0"/>
          <p:nvPr/>
        </p:nvPicPr>
        <p:blipFill>
          <a:blip r:embed="rId3">
            <a:alphaModFix/>
          </a:blip>
          <a:stretch>
            <a:fillRect/>
          </a:stretch>
        </p:blipFill>
        <p:spPr>
          <a:xfrm>
            <a:off x="4217775" y="1637300"/>
            <a:ext cx="4068776" cy="3108749"/>
          </a:xfrm>
          <a:prstGeom prst="rect">
            <a:avLst/>
          </a:prstGeom>
          <a:noFill/>
          <a:ln>
            <a:noFill/>
          </a:ln>
        </p:spPr>
      </p:pic>
      <p:sp>
        <p:nvSpPr>
          <p:cNvPr id="221" name="Google Shape;221;p26"/>
          <p:cNvSpPr txBox="1"/>
          <p:nvPr/>
        </p:nvSpPr>
        <p:spPr>
          <a:xfrm>
            <a:off x="8324850" y="4407350"/>
            <a:ext cx="589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u="sng">
                <a:solidFill>
                  <a:schemeClr val="hlink"/>
                </a:solidFill>
                <a:latin typeface="Calibri"/>
                <a:ea typeface="Calibri"/>
                <a:cs typeface="Calibri"/>
                <a:sym typeface="Calibri"/>
                <a:hlinkClick r:id="rId4"/>
              </a:rPr>
              <a:t>source</a:t>
            </a:r>
            <a:endParaRPr sz="1000">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7"/>
          <p:cNvSpPr txBox="1"/>
          <p:nvPr>
            <p:ph type="title"/>
          </p:nvPr>
        </p:nvSpPr>
        <p:spPr>
          <a:xfrm>
            <a:off x="819150" y="845600"/>
            <a:ext cx="7505700" cy="71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NST - Cont’d</a:t>
            </a:r>
            <a:endParaRPr/>
          </a:p>
        </p:txBody>
      </p:sp>
      <p:sp>
        <p:nvSpPr>
          <p:cNvPr id="227" name="Google Shape;227;p27"/>
          <p:cNvSpPr txBox="1"/>
          <p:nvPr>
            <p:ph idx="1" type="body"/>
          </p:nvPr>
        </p:nvSpPr>
        <p:spPr>
          <a:xfrm>
            <a:off x="819150" y="1560700"/>
            <a:ext cx="7505700" cy="28779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GB"/>
              <a:t>Feature extraction model --&gt; retrieves the intermediate activations of VGG19</a:t>
            </a:r>
            <a:endParaRPr/>
          </a:p>
          <a:p>
            <a:pPr indent="-311150" lvl="0" marL="457200" rtl="0" algn="l">
              <a:lnSpc>
                <a:spcPct val="150000"/>
              </a:lnSpc>
              <a:spcBef>
                <a:spcPts val="0"/>
              </a:spcBef>
              <a:spcAft>
                <a:spcPts val="0"/>
              </a:spcAft>
              <a:buSzPts val="1300"/>
              <a:buChar char="❖"/>
            </a:pPr>
            <a:r>
              <a:rPr b="1" lang="en-GB"/>
              <a:t>Total loss = style loss + content loss + total variation loss</a:t>
            </a:r>
            <a:endParaRPr b="1"/>
          </a:p>
          <a:p>
            <a:pPr indent="-311150" lvl="0" marL="457200" rtl="0" algn="l">
              <a:lnSpc>
                <a:spcPct val="150000"/>
              </a:lnSpc>
              <a:spcBef>
                <a:spcPts val="0"/>
              </a:spcBef>
              <a:spcAft>
                <a:spcPts val="0"/>
              </a:spcAft>
              <a:buSzPts val="1300"/>
              <a:buChar char="❖"/>
            </a:pPr>
            <a:r>
              <a:rPr lang="en-GB"/>
              <a:t>Style loss = L2 distances between the Gram matrices of feature maps from the style image &amp; output image, extracted through Conv net</a:t>
            </a:r>
            <a:endParaRPr/>
          </a:p>
          <a:p>
            <a:pPr indent="-311150" lvl="0" marL="457200" rtl="0" algn="l">
              <a:lnSpc>
                <a:spcPct val="150000"/>
              </a:lnSpc>
              <a:spcBef>
                <a:spcPts val="0"/>
              </a:spcBef>
              <a:spcAft>
                <a:spcPts val="0"/>
              </a:spcAft>
              <a:buSzPts val="1300"/>
              <a:buChar char="❖"/>
            </a:pPr>
            <a:r>
              <a:rPr lang="en-GB"/>
              <a:t>Content loss = L2 distance between content image &amp; output image</a:t>
            </a:r>
            <a:endParaRPr/>
          </a:p>
          <a:p>
            <a:pPr indent="-311150" lvl="0" marL="457200" rtl="0" algn="l">
              <a:lnSpc>
                <a:spcPct val="150000"/>
              </a:lnSpc>
              <a:spcBef>
                <a:spcPts val="0"/>
              </a:spcBef>
              <a:spcAft>
                <a:spcPts val="0"/>
              </a:spcAft>
              <a:buSzPts val="1300"/>
              <a:buChar char="❖"/>
            </a:pPr>
            <a:r>
              <a:rPr lang="en-GB"/>
              <a:t>Total variation loss: regularization loss on the high frequency components, impose local spatial constraints</a:t>
            </a:r>
            <a:endParaRPr/>
          </a:p>
          <a:p>
            <a:pPr indent="-311150" lvl="0" marL="457200" rtl="0" algn="l">
              <a:lnSpc>
                <a:spcPct val="150000"/>
              </a:lnSpc>
              <a:spcBef>
                <a:spcPts val="0"/>
              </a:spcBef>
              <a:spcAft>
                <a:spcPts val="0"/>
              </a:spcAft>
              <a:buSzPts val="1300"/>
              <a:buChar char="❖"/>
            </a:pPr>
            <a:r>
              <a:rPr lang="en-GB"/>
              <a:t>Gradient descent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8"/>
          <p:cNvSpPr txBox="1"/>
          <p:nvPr>
            <p:ph type="title"/>
          </p:nvPr>
        </p:nvSpPr>
        <p:spPr>
          <a:xfrm>
            <a:off x="819150" y="730700"/>
            <a:ext cx="7505700" cy="71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Hyperparameter Tuning</a:t>
            </a:r>
            <a:endParaRPr/>
          </a:p>
        </p:txBody>
      </p:sp>
      <p:graphicFrame>
        <p:nvGraphicFramePr>
          <p:cNvPr id="233" name="Google Shape;233;p28"/>
          <p:cNvGraphicFramePr/>
          <p:nvPr/>
        </p:nvGraphicFramePr>
        <p:xfrm>
          <a:off x="952500" y="1704450"/>
          <a:ext cx="3000000" cy="3000000"/>
        </p:xfrm>
        <a:graphic>
          <a:graphicData uri="http://schemas.openxmlformats.org/drawingml/2006/table">
            <a:tbl>
              <a:tblPr>
                <a:noFill/>
                <a:tableStyleId>{4A64A2F7-F459-424F-A356-244336480164}</a:tableStyleId>
              </a:tblPr>
              <a:tblGrid>
                <a:gridCol w="1809750"/>
                <a:gridCol w="1809750"/>
                <a:gridCol w="1809750"/>
                <a:gridCol w="1809750"/>
              </a:tblGrid>
              <a:tr h="381000">
                <a:tc>
                  <a:txBody>
                    <a:bodyPr/>
                    <a:lstStyle/>
                    <a:p>
                      <a:pPr indent="0" lvl="0" marL="0" rtl="0" algn="ctr">
                        <a:spcBef>
                          <a:spcPts val="0"/>
                        </a:spcBef>
                        <a:spcAft>
                          <a:spcPts val="0"/>
                        </a:spcAft>
                        <a:buNone/>
                      </a:pPr>
                      <a:r>
                        <a:rPr lang="en-GB"/>
                        <a:t>Model</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GB"/>
                        <a:t>Hyperparameter</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GB"/>
                        <a:t>Values Tested</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GB"/>
                        <a:t>Values Selected</a:t>
                      </a:r>
                      <a:endParaRPr/>
                    </a:p>
                  </a:txBody>
                  <a:tcPr marT="91425" marB="91425" marR="91425" marL="91425">
                    <a:solidFill>
                      <a:srgbClr val="CCCCCC"/>
                    </a:solidFill>
                  </a:tcPr>
                </a:tc>
              </a:tr>
              <a:tr h="381000">
                <a:tc>
                  <a:txBody>
                    <a:bodyPr/>
                    <a:lstStyle/>
                    <a:p>
                      <a:pPr indent="0" lvl="0" marL="0" rtl="0" algn="ctr">
                        <a:spcBef>
                          <a:spcPts val="0"/>
                        </a:spcBef>
                        <a:spcAft>
                          <a:spcPts val="0"/>
                        </a:spcAft>
                        <a:buNone/>
                      </a:pPr>
                      <a:r>
                        <a:rPr lang="en-GB"/>
                        <a:t>CycleGAN</a:t>
                      </a:r>
                      <a:endParaRPr/>
                    </a:p>
                  </a:txBody>
                  <a:tcPr marT="91425" marB="91425" marR="91425" marL="91425"/>
                </a:tc>
                <a:tc>
                  <a:txBody>
                    <a:bodyPr/>
                    <a:lstStyle/>
                    <a:p>
                      <a:pPr indent="0" lvl="0" marL="0" rtl="0" algn="ctr">
                        <a:spcBef>
                          <a:spcPts val="0"/>
                        </a:spcBef>
                        <a:spcAft>
                          <a:spcPts val="0"/>
                        </a:spcAft>
                        <a:buNone/>
                      </a:pPr>
                      <a:r>
                        <a:rPr lang="en-GB"/>
                        <a:t>Number of Conv &amp; ConvTranspose blocks in generator</a:t>
                      </a:r>
                      <a:endParaRPr/>
                    </a:p>
                  </a:txBody>
                  <a:tcPr marT="91425" marB="91425" marR="91425" marL="91425"/>
                </a:tc>
                <a:tc>
                  <a:txBody>
                    <a:bodyPr/>
                    <a:lstStyle/>
                    <a:p>
                      <a:pPr indent="0" lvl="0" marL="0" rtl="0" algn="ctr">
                        <a:spcBef>
                          <a:spcPts val="0"/>
                        </a:spcBef>
                        <a:spcAft>
                          <a:spcPts val="0"/>
                        </a:spcAft>
                        <a:buNone/>
                      </a:pPr>
                      <a:r>
                        <a:rPr lang="en-GB"/>
                        <a:t>1, 2, 3</a:t>
                      </a:r>
                      <a:endParaRPr/>
                    </a:p>
                  </a:txBody>
                  <a:tcPr marT="91425" marB="91425" marR="91425" marL="91425"/>
                </a:tc>
                <a:tc>
                  <a:txBody>
                    <a:bodyPr/>
                    <a:lstStyle/>
                    <a:p>
                      <a:pPr indent="0" lvl="0" marL="0" rtl="0" algn="ctr">
                        <a:spcBef>
                          <a:spcPts val="0"/>
                        </a:spcBef>
                        <a:spcAft>
                          <a:spcPts val="0"/>
                        </a:spcAft>
                        <a:buNone/>
                      </a:pPr>
                      <a:r>
                        <a:rPr lang="en-GB"/>
                        <a:t>2</a:t>
                      </a:r>
                      <a:endParaRPr/>
                    </a:p>
                  </a:txBody>
                  <a:tcPr marT="91425" marB="91425" marR="91425" marL="91425"/>
                </a:tc>
              </a:tr>
              <a:tr h="381000">
                <a:tc>
                  <a:txBody>
                    <a:bodyPr/>
                    <a:lstStyle/>
                    <a:p>
                      <a:pPr indent="0" lvl="0" marL="0" rtl="0" algn="ctr">
                        <a:spcBef>
                          <a:spcPts val="0"/>
                        </a:spcBef>
                        <a:spcAft>
                          <a:spcPts val="0"/>
                        </a:spcAft>
                        <a:buNone/>
                      </a:pPr>
                      <a:r>
                        <a:rPr lang="en-GB"/>
                        <a:t>DiscoGAN</a:t>
                      </a:r>
                      <a:endParaRPr/>
                    </a:p>
                  </a:txBody>
                  <a:tcPr marT="91425" marB="91425" marR="91425" marL="91425"/>
                </a:tc>
                <a:tc>
                  <a:txBody>
                    <a:bodyPr/>
                    <a:lstStyle/>
                    <a:p>
                      <a:pPr indent="0" lvl="0" marL="0" rtl="0" algn="ctr">
                        <a:spcBef>
                          <a:spcPts val="0"/>
                        </a:spcBef>
                        <a:spcAft>
                          <a:spcPts val="0"/>
                        </a:spcAft>
                        <a:buNone/>
                      </a:pPr>
                      <a:r>
                        <a:rPr lang="en-GB"/>
                        <a:t>Number of iterations</a:t>
                      </a:r>
                      <a:endParaRPr/>
                    </a:p>
                  </a:txBody>
                  <a:tcPr marT="91425" marB="91425" marR="91425" marL="91425"/>
                </a:tc>
                <a:tc>
                  <a:txBody>
                    <a:bodyPr/>
                    <a:lstStyle/>
                    <a:p>
                      <a:pPr indent="0" lvl="0" marL="0" rtl="0" algn="ctr">
                        <a:spcBef>
                          <a:spcPts val="0"/>
                        </a:spcBef>
                        <a:spcAft>
                          <a:spcPts val="0"/>
                        </a:spcAft>
                        <a:buNone/>
                      </a:pPr>
                      <a:r>
                        <a:rPr lang="en-GB"/>
                        <a:t>200, 500, 1000</a:t>
                      </a:r>
                      <a:endParaRPr/>
                    </a:p>
                  </a:txBody>
                  <a:tcPr marT="91425" marB="91425" marR="91425" marL="91425"/>
                </a:tc>
                <a:tc>
                  <a:txBody>
                    <a:bodyPr/>
                    <a:lstStyle/>
                    <a:p>
                      <a:pPr indent="0" lvl="0" marL="0" rtl="0" algn="ctr">
                        <a:spcBef>
                          <a:spcPts val="0"/>
                        </a:spcBef>
                        <a:spcAft>
                          <a:spcPts val="0"/>
                        </a:spcAft>
                        <a:buNone/>
                      </a:pPr>
                      <a:r>
                        <a:rPr lang="en-GB"/>
                        <a:t>500</a:t>
                      </a:r>
                      <a:endParaRPr/>
                    </a:p>
                  </a:txBody>
                  <a:tcPr marT="91425" marB="91425" marR="91425" marL="91425"/>
                </a:tc>
              </a:tr>
              <a:tr h="381000">
                <a:tc>
                  <a:txBody>
                    <a:bodyPr/>
                    <a:lstStyle/>
                    <a:p>
                      <a:pPr indent="0" lvl="0" marL="0" rtl="0" algn="ctr">
                        <a:spcBef>
                          <a:spcPts val="0"/>
                        </a:spcBef>
                        <a:spcAft>
                          <a:spcPts val="0"/>
                        </a:spcAft>
                        <a:buNone/>
                      </a:pPr>
                      <a:r>
                        <a:rPr lang="en-GB"/>
                        <a:t>DiscoGAN</a:t>
                      </a:r>
                      <a:endParaRPr/>
                    </a:p>
                  </a:txBody>
                  <a:tcPr marT="91425" marB="91425" marR="91425" marL="91425"/>
                </a:tc>
                <a:tc>
                  <a:txBody>
                    <a:bodyPr/>
                    <a:lstStyle/>
                    <a:p>
                      <a:pPr indent="0" lvl="0" marL="0" rtl="0" algn="ctr">
                        <a:spcBef>
                          <a:spcPts val="0"/>
                        </a:spcBef>
                        <a:spcAft>
                          <a:spcPts val="0"/>
                        </a:spcAft>
                        <a:buNone/>
                      </a:pPr>
                      <a:r>
                        <a:rPr lang="en-GB"/>
                        <a:t>Learning rate</a:t>
                      </a:r>
                      <a:endParaRPr/>
                    </a:p>
                  </a:txBody>
                  <a:tcPr marT="91425" marB="91425" marR="91425" marL="91425"/>
                </a:tc>
                <a:tc>
                  <a:txBody>
                    <a:bodyPr/>
                    <a:lstStyle/>
                    <a:p>
                      <a:pPr indent="0" lvl="0" marL="0" rtl="0" algn="ctr">
                        <a:spcBef>
                          <a:spcPts val="0"/>
                        </a:spcBef>
                        <a:spcAft>
                          <a:spcPts val="0"/>
                        </a:spcAft>
                        <a:buNone/>
                      </a:pPr>
                      <a:r>
                        <a:rPr lang="en-GB"/>
                        <a:t>0.0002, 0.0004</a:t>
                      </a:r>
                      <a:endParaRPr/>
                    </a:p>
                  </a:txBody>
                  <a:tcPr marT="91425" marB="91425" marR="91425" marL="91425"/>
                </a:tc>
                <a:tc>
                  <a:txBody>
                    <a:bodyPr/>
                    <a:lstStyle/>
                    <a:p>
                      <a:pPr indent="0" lvl="0" marL="0" rtl="0" algn="ctr">
                        <a:spcBef>
                          <a:spcPts val="0"/>
                        </a:spcBef>
                        <a:spcAft>
                          <a:spcPts val="0"/>
                        </a:spcAft>
                        <a:buNone/>
                      </a:pPr>
                      <a:r>
                        <a:rPr lang="en-GB"/>
                        <a:t>0.0002</a:t>
                      </a:r>
                      <a:endParaRPr/>
                    </a:p>
                  </a:txBody>
                  <a:tcPr marT="91425" marB="91425" marR="91425" marL="91425"/>
                </a:tc>
              </a:tr>
              <a:tr h="381000">
                <a:tc>
                  <a:txBody>
                    <a:bodyPr/>
                    <a:lstStyle/>
                    <a:p>
                      <a:pPr indent="0" lvl="0" marL="0" rtl="0" algn="ctr">
                        <a:spcBef>
                          <a:spcPts val="0"/>
                        </a:spcBef>
                        <a:spcAft>
                          <a:spcPts val="0"/>
                        </a:spcAft>
                        <a:buNone/>
                      </a:pPr>
                      <a:r>
                        <a:rPr lang="en-GB"/>
                        <a:t>Neural Style Transfer</a:t>
                      </a:r>
                      <a:endParaRPr/>
                    </a:p>
                  </a:txBody>
                  <a:tcPr marT="91425" marB="91425" marR="91425" marL="91425"/>
                </a:tc>
                <a:tc>
                  <a:txBody>
                    <a:bodyPr/>
                    <a:lstStyle/>
                    <a:p>
                      <a:pPr indent="0" lvl="0" marL="0" rtl="0" algn="ctr">
                        <a:spcBef>
                          <a:spcPts val="0"/>
                        </a:spcBef>
                        <a:spcAft>
                          <a:spcPts val="0"/>
                        </a:spcAft>
                        <a:buNone/>
                      </a:pPr>
                      <a:r>
                        <a:rPr lang="en-GB"/>
                        <a:t>Number of iterations</a:t>
                      </a:r>
                      <a:endParaRPr/>
                    </a:p>
                  </a:txBody>
                  <a:tcPr marT="91425" marB="91425" marR="91425" marL="91425"/>
                </a:tc>
                <a:tc>
                  <a:txBody>
                    <a:bodyPr/>
                    <a:lstStyle/>
                    <a:p>
                      <a:pPr indent="0" lvl="0" marL="0" rtl="0" algn="ctr">
                        <a:spcBef>
                          <a:spcPts val="0"/>
                        </a:spcBef>
                        <a:spcAft>
                          <a:spcPts val="0"/>
                        </a:spcAft>
                        <a:buNone/>
                      </a:pPr>
                      <a:r>
                        <a:rPr lang="en-GB"/>
                        <a:t>1000, 1500, 2000</a:t>
                      </a:r>
                      <a:endParaRPr/>
                    </a:p>
                  </a:txBody>
                  <a:tcPr marT="91425" marB="91425" marR="91425" marL="91425"/>
                </a:tc>
                <a:tc>
                  <a:txBody>
                    <a:bodyPr/>
                    <a:lstStyle/>
                    <a:p>
                      <a:pPr indent="0" lvl="0" marL="0" rtl="0" algn="ctr">
                        <a:spcBef>
                          <a:spcPts val="0"/>
                        </a:spcBef>
                        <a:spcAft>
                          <a:spcPts val="0"/>
                        </a:spcAft>
                        <a:buNone/>
                      </a:pPr>
                      <a:r>
                        <a:rPr lang="en-GB"/>
                        <a:t>1000</a:t>
                      </a:r>
                      <a:endParaRPr/>
                    </a:p>
                  </a:txBody>
                  <a:tcPr marT="91425" marB="91425" marR="91425" marL="914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Results - CycleGAN</a:t>
            </a:r>
            <a:endParaRPr/>
          </a:p>
        </p:txBody>
      </p:sp>
      <p:pic>
        <p:nvPicPr>
          <p:cNvPr id="239" name="Google Shape;239;p29"/>
          <p:cNvPicPr preferRelativeResize="0"/>
          <p:nvPr/>
        </p:nvPicPr>
        <p:blipFill rotWithShape="1">
          <a:blip r:embed="rId3">
            <a:alphaModFix/>
          </a:blip>
          <a:srcRect b="50295" l="0" r="0" t="0"/>
          <a:stretch/>
        </p:blipFill>
        <p:spPr>
          <a:xfrm>
            <a:off x="959525" y="1531975"/>
            <a:ext cx="3052350" cy="3103751"/>
          </a:xfrm>
          <a:prstGeom prst="rect">
            <a:avLst/>
          </a:prstGeom>
          <a:noFill/>
          <a:ln>
            <a:noFill/>
          </a:ln>
        </p:spPr>
      </p:pic>
      <p:pic>
        <p:nvPicPr>
          <p:cNvPr id="240" name="Google Shape;240;p29"/>
          <p:cNvPicPr preferRelativeResize="0"/>
          <p:nvPr/>
        </p:nvPicPr>
        <p:blipFill rotWithShape="1">
          <a:blip r:embed="rId4">
            <a:alphaModFix/>
          </a:blip>
          <a:srcRect b="0" l="0" r="0" t="49715"/>
          <a:stretch/>
        </p:blipFill>
        <p:spPr>
          <a:xfrm>
            <a:off x="4624725" y="1513916"/>
            <a:ext cx="3052350" cy="313987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Results - DiscoGAN</a:t>
            </a:r>
            <a:endParaRPr/>
          </a:p>
        </p:txBody>
      </p:sp>
      <p:pic>
        <p:nvPicPr>
          <p:cNvPr id="246" name="Google Shape;246;p30"/>
          <p:cNvPicPr preferRelativeResize="0"/>
          <p:nvPr/>
        </p:nvPicPr>
        <p:blipFill>
          <a:blip r:embed="rId3">
            <a:alphaModFix/>
          </a:blip>
          <a:stretch>
            <a:fillRect/>
          </a:stretch>
        </p:blipFill>
        <p:spPr>
          <a:xfrm>
            <a:off x="4973725" y="1618325"/>
            <a:ext cx="3013900" cy="2820400"/>
          </a:xfrm>
          <a:prstGeom prst="rect">
            <a:avLst/>
          </a:prstGeom>
          <a:noFill/>
          <a:ln>
            <a:noFill/>
          </a:ln>
        </p:spPr>
      </p:pic>
      <p:pic>
        <p:nvPicPr>
          <p:cNvPr id="247" name="Google Shape;247;p30"/>
          <p:cNvPicPr preferRelativeResize="0"/>
          <p:nvPr/>
        </p:nvPicPr>
        <p:blipFill>
          <a:blip r:embed="rId4">
            <a:alphaModFix/>
          </a:blip>
          <a:stretch>
            <a:fillRect/>
          </a:stretch>
        </p:blipFill>
        <p:spPr>
          <a:xfrm>
            <a:off x="1069500" y="1670350"/>
            <a:ext cx="3175475" cy="27683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Results - Neural Style Transfer</a:t>
            </a:r>
            <a:endParaRPr/>
          </a:p>
        </p:txBody>
      </p:sp>
      <p:pic>
        <p:nvPicPr>
          <p:cNvPr id="253" name="Google Shape;253;p31"/>
          <p:cNvPicPr preferRelativeResize="0"/>
          <p:nvPr/>
        </p:nvPicPr>
        <p:blipFill rotWithShape="1">
          <a:blip r:embed="rId3">
            <a:alphaModFix/>
          </a:blip>
          <a:srcRect b="59794" l="0" r="0" t="0"/>
          <a:stretch/>
        </p:blipFill>
        <p:spPr>
          <a:xfrm>
            <a:off x="819150" y="1637300"/>
            <a:ext cx="3698151" cy="2422449"/>
          </a:xfrm>
          <a:prstGeom prst="rect">
            <a:avLst/>
          </a:prstGeom>
          <a:noFill/>
          <a:ln>
            <a:noFill/>
          </a:ln>
        </p:spPr>
      </p:pic>
      <p:pic>
        <p:nvPicPr>
          <p:cNvPr id="254" name="Google Shape;254;p31"/>
          <p:cNvPicPr preferRelativeResize="0"/>
          <p:nvPr/>
        </p:nvPicPr>
        <p:blipFill rotWithShape="1">
          <a:blip r:embed="rId4">
            <a:alphaModFix/>
          </a:blip>
          <a:srcRect b="20271" l="0" r="0" t="40342"/>
          <a:stretch/>
        </p:blipFill>
        <p:spPr>
          <a:xfrm>
            <a:off x="4724375" y="1656450"/>
            <a:ext cx="3715376" cy="23841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Content	</a:t>
            </a:r>
            <a:endParaRPr/>
          </a:p>
        </p:txBody>
      </p:sp>
      <p:sp>
        <p:nvSpPr>
          <p:cNvPr id="135" name="Google Shape;135;p14"/>
          <p:cNvSpPr txBox="1"/>
          <p:nvPr>
            <p:ph idx="1" type="body"/>
          </p:nvPr>
        </p:nvSpPr>
        <p:spPr>
          <a:xfrm>
            <a:off x="819150" y="1407500"/>
            <a:ext cx="7505700" cy="3735900"/>
          </a:xfrm>
          <a:prstGeom prst="rect">
            <a:avLst/>
          </a:prstGeom>
        </p:spPr>
        <p:txBody>
          <a:bodyPr anchorCtr="0" anchor="t" bIns="91425" lIns="91425" spcFirstLastPara="1" rIns="91425" wrap="square" tIns="91425">
            <a:normAutofit lnSpcReduction="10000"/>
          </a:bodyPr>
          <a:lstStyle/>
          <a:p>
            <a:pPr indent="-311150" lvl="0" marL="457200" rtl="0" algn="l">
              <a:lnSpc>
                <a:spcPct val="150000"/>
              </a:lnSpc>
              <a:spcBef>
                <a:spcPts val="0"/>
              </a:spcBef>
              <a:spcAft>
                <a:spcPts val="0"/>
              </a:spcAft>
              <a:buSzPts val="1300"/>
              <a:buChar char="❖"/>
            </a:pPr>
            <a:r>
              <a:rPr lang="en-GB"/>
              <a:t>Introduction &amp; Motivation</a:t>
            </a:r>
            <a:endParaRPr/>
          </a:p>
          <a:p>
            <a:pPr indent="-311150" lvl="0" marL="457200" rtl="0" algn="l">
              <a:lnSpc>
                <a:spcPct val="150000"/>
              </a:lnSpc>
              <a:spcBef>
                <a:spcPts val="0"/>
              </a:spcBef>
              <a:spcAft>
                <a:spcPts val="0"/>
              </a:spcAft>
              <a:buSzPts val="1300"/>
              <a:buChar char="❖"/>
            </a:pPr>
            <a:r>
              <a:rPr lang="en-GB"/>
              <a:t>Methodology</a:t>
            </a:r>
            <a:endParaRPr/>
          </a:p>
          <a:p>
            <a:pPr indent="-311150" lvl="0" marL="457200" rtl="0" algn="l">
              <a:lnSpc>
                <a:spcPct val="150000"/>
              </a:lnSpc>
              <a:spcBef>
                <a:spcPts val="0"/>
              </a:spcBef>
              <a:spcAft>
                <a:spcPts val="0"/>
              </a:spcAft>
              <a:buSzPts val="1300"/>
              <a:buChar char="❖"/>
            </a:pPr>
            <a:r>
              <a:rPr lang="en-GB"/>
              <a:t>Datasets</a:t>
            </a:r>
            <a:endParaRPr/>
          </a:p>
          <a:p>
            <a:pPr indent="-311150" lvl="0" marL="457200" rtl="0" algn="l">
              <a:lnSpc>
                <a:spcPct val="150000"/>
              </a:lnSpc>
              <a:spcBef>
                <a:spcPts val="0"/>
              </a:spcBef>
              <a:spcAft>
                <a:spcPts val="0"/>
              </a:spcAft>
              <a:buSzPts val="1300"/>
              <a:buChar char="❖"/>
            </a:pPr>
            <a:r>
              <a:rPr lang="en-GB"/>
              <a:t>Data splitting and preprocessing</a:t>
            </a:r>
            <a:endParaRPr/>
          </a:p>
          <a:p>
            <a:pPr indent="-311150" lvl="0" marL="457200" rtl="0" algn="l">
              <a:lnSpc>
                <a:spcPct val="150000"/>
              </a:lnSpc>
              <a:spcBef>
                <a:spcPts val="0"/>
              </a:spcBef>
              <a:spcAft>
                <a:spcPts val="0"/>
              </a:spcAft>
              <a:buSzPts val="1300"/>
              <a:buChar char="❖"/>
            </a:pPr>
            <a:r>
              <a:rPr lang="en-GB"/>
              <a:t>Exploratory Data Analysis</a:t>
            </a:r>
            <a:endParaRPr/>
          </a:p>
          <a:p>
            <a:pPr indent="-311150" lvl="0" marL="457200" rtl="0" algn="l">
              <a:lnSpc>
                <a:spcPct val="150000"/>
              </a:lnSpc>
              <a:spcBef>
                <a:spcPts val="0"/>
              </a:spcBef>
              <a:spcAft>
                <a:spcPts val="0"/>
              </a:spcAft>
              <a:buSzPts val="1300"/>
              <a:buChar char="❖"/>
            </a:pPr>
            <a:r>
              <a:rPr lang="en-GB"/>
              <a:t>Modeling</a:t>
            </a:r>
            <a:endParaRPr/>
          </a:p>
          <a:p>
            <a:pPr indent="-311150" lvl="1" marL="914400" rtl="0" algn="l">
              <a:lnSpc>
                <a:spcPct val="150000"/>
              </a:lnSpc>
              <a:spcBef>
                <a:spcPts val="0"/>
              </a:spcBef>
              <a:spcAft>
                <a:spcPts val="0"/>
              </a:spcAft>
              <a:buSzPts val="1300"/>
              <a:buChar char="➢"/>
            </a:pPr>
            <a:r>
              <a:rPr lang="en-GB" sz="1300"/>
              <a:t>Cycle-Consistent Adversarial Network: CycleGAN</a:t>
            </a:r>
            <a:endParaRPr sz="1300"/>
          </a:p>
          <a:p>
            <a:pPr indent="-311150" lvl="1" marL="914400" rtl="0" algn="l">
              <a:lnSpc>
                <a:spcPct val="150000"/>
              </a:lnSpc>
              <a:spcBef>
                <a:spcPts val="0"/>
              </a:spcBef>
              <a:spcAft>
                <a:spcPts val="0"/>
              </a:spcAft>
              <a:buSzPts val="1300"/>
              <a:buChar char="➢"/>
            </a:pPr>
            <a:r>
              <a:rPr lang="en-GB" sz="1300"/>
              <a:t>Discover Cross-domain Adversarial Network: DiscoGAN</a:t>
            </a:r>
            <a:endParaRPr sz="1300"/>
          </a:p>
          <a:p>
            <a:pPr indent="-311150" lvl="1" marL="914400" rtl="0" algn="l">
              <a:lnSpc>
                <a:spcPct val="150000"/>
              </a:lnSpc>
              <a:spcBef>
                <a:spcPts val="0"/>
              </a:spcBef>
              <a:spcAft>
                <a:spcPts val="0"/>
              </a:spcAft>
              <a:buSzPts val="1300"/>
              <a:buChar char="➢"/>
            </a:pPr>
            <a:r>
              <a:rPr lang="en-GB" sz="1300"/>
              <a:t>Neural Style Transfer</a:t>
            </a:r>
            <a:endParaRPr sz="1300"/>
          </a:p>
          <a:p>
            <a:pPr indent="-311150" lvl="0" marL="457200" rtl="0" algn="l">
              <a:lnSpc>
                <a:spcPct val="150000"/>
              </a:lnSpc>
              <a:spcBef>
                <a:spcPts val="0"/>
              </a:spcBef>
              <a:spcAft>
                <a:spcPts val="0"/>
              </a:spcAft>
              <a:buSzPts val="1300"/>
              <a:buChar char="❖"/>
            </a:pPr>
            <a:r>
              <a:rPr lang="en-GB"/>
              <a:t>Hyperparameter Tuning</a:t>
            </a:r>
            <a:endParaRPr/>
          </a:p>
          <a:p>
            <a:pPr indent="-311150" lvl="0" marL="457200" rtl="0" algn="l">
              <a:lnSpc>
                <a:spcPct val="150000"/>
              </a:lnSpc>
              <a:spcBef>
                <a:spcPts val="0"/>
              </a:spcBef>
              <a:spcAft>
                <a:spcPts val="0"/>
              </a:spcAft>
              <a:buSzPts val="1300"/>
              <a:buChar char="❖"/>
            </a:pPr>
            <a:r>
              <a:rPr lang="en-GB"/>
              <a:t>Results and Evaluation </a:t>
            </a:r>
            <a:endParaRPr/>
          </a:p>
          <a:p>
            <a:pPr indent="0" lvl="0" marL="914400" rtl="0" algn="l">
              <a:lnSpc>
                <a:spcPct val="150000"/>
              </a:lnSpc>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Performance Metrics</a:t>
            </a:r>
            <a:endParaRPr/>
          </a:p>
        </p:txBody>
      </p:sp>
      <p:sp>
        <p:nvSpPr>
          <p:cNvPr id="260" name="Google Shape;260;p32"/>
          <p:cNvSpPr txBox="1"/>
          <p:nvPr>
            <p:ph idx="1" type="body"/>
          </p:nvPr>
        </p:nvSpPr>
        <p:spPr>
          <a:xfrm>
            <a:off x="819150" y="1484100"/>
            <a:ext cx="7505700" cy="32556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GB"/>
              <a:t>Inception Score (IS)</a:t>
            </a:r>
            <a:endParaRPr/>
          </a:p>
          <a:p>
            <a:pPr indent="-298450" lvl="1" marL="914400" rtl="0" algn="l">
              <a:lnSpc>
                <a:spcPct val="150000"/>
              </a:lnSpc>
              <a:spcBef>
                <a:spcPts val="0"/>
              </a:spcBef>
              <a:spcAft>
                <a:spcPts val="0"/>
              </a:spcAft>
              <a:buSzPts val="1100"/>
              <a:buChar char="➢"/>
            </a:pPr>
            <a:r>
              <a:rPr lang="en-GB"/>
              <a:t>Use a pre-trained deep neural </a:t>
            </a:r>
            <a:r>
              <a:rPr lang="en-GB"/>
              <a:t>network, inception v3, </a:t>
            </a:r>
            <a:r>
              <a:rPr lang="en-GB"/>
              <a:t>for image classification to classify the generated images</a:t>
            </a:r>
            <a:endParaRPr/>
          </a:p>
          <a:p>
            <a:pPr indent="-298450" lvl="1" marL="914400" rtl="0" algn="l">
              <a:lnSpc>
                <a:spcPct val="150000"/>
              </a:lnSpc>
              <a:spcBef>
                <a:spcPts val="0"/>
              </a:spcBef>
              <a:spcAft>
                <a:spcPts val="0"/>
              </a:spcAft>
              <a:buSzPts val="1100"/>
              <a:buChar char="➢"/>
            </a:pPr>
            <a:r>
              <a:rPr lang="en-GB"/>
              <a:t>The probability of the image belonging to each class is </a:t>
            </a:r>
            <a:r>
              <a:rPr lang="en-GB"/>
              <a:t>predicted</a:t>
            </a:r>
            <a:endParaRPr/>
          </a:p>
          <a:p>
            <a:pPr indent="-298450" lvl="1" marL="914400" rtl="0" algn="l">
              <a:lnSpc>
                <a:spcPct val="150000"/>
              </a:lnSpc>
              <a:spcBef>
                <a:spcPts val="0"/>
              </a:spcBef>
              <a:spcAft>
                <a:spcPts val="0"/>
              </a:spcAft>
              <a:buSzPts val="1100"/>
              <a:buChar char="➢"/>
            </a:pPr>
            <a:r>
              <a:rPr lang="en-GB"/>
              <a:t>Captures two aspects of generated images: </a:t>
            </a:r>
            <a:r>
              <a:rPr b="1" lang="en-GB"/>
              <a:t>Quality &amp; Diversity</a:t>
            </a:r>
            <a:endParaRPr b="1"/>
          </a:p>
          <a:p>
            <a:pPr indent="-298450" lvl="1" marL="914400" rtl="0" algn="l">
              <a:lnSpc>
                <a:spcPct val="150000"/>
              </a:lnSpc>
              <a:spcBef>
                <a:spcPts val="0"/>
              </a:spcBef>
              <a:spcAft>
                <a:spcPts val="0"/>
              </a:spcAft>
              <a:buSzPts val="1100"/>
              <a:buChar char="➢"/>
            </a:pPr>
            <a:r>
              <a:rPr lang="en-GB"/>
              <a:t>Score correlated well with subjective evaluation</a:t>
            </a:r>
            <a:endParaRPr/>
          </a:p>
          <a:p>
            <a:pPr indent="-311150" lvl="0" marL="457200" rtl="0" algn="l">
              <a:lnSpc>
                <a:spcPct val="150000"/>
              </a:lnSpc>
              <a:spcBef>
                <a:spcPts val="0"/>
              </a:spcBef>
              <a:spcAft>
                <a:spcPts val="0"/>
              </a:spcAft>
              <a:buSzPts val="1300"/>
              <a:buChar char="❖"/>
            </a:pPr>
            <a:r>
              <a:rPr lang="en-GB"/>
              <a:t>Frechet Inception Distance (FID)</a:t>
            </a:r>
            <a:endParaRPr/>
          </a:p>
          <a:p>
            <a:pPr indent="-298450" lvl="1" marL="914400" rtl="0" algn="l">
              <a:lnSpc>
                <a:spcPct val="150000"/>
              </a:lnSpc>
              <a:spcBef>
                <a:spcPts val="0"/>
              </a:spcBef>
              <a:spcAft>
                <a:spcPts val="0"/>
              </a:spcAft>
              <a:buSzPts val="1100"/>
              <a:buChar char="➢"/>
            </a:pPr>
            <a:r>
              <a:rPr lang="en-GB"/>
              <a:t>Compare statistics of a collection of synthetic images to that of a collection of real images from the target domain, i.e.: synthetic Monet-style photo vs. real Monet</a:t>
            </a:r>
            <a:endParaRPr/>
          </a:p>
          <a:p>
            <a:pPr indent="-298450" lvl="1" marL="914400" rtl="0" algn="l">
              <a:lnSpc>
                <a:spcPct val="150000"/>
              </a:lnSpc>
              <a:spcBef>
                <a:spcPts val="0"/>
              </a:spcBef>
              <a:spcAft>
                <a:spcPts val="0"/>
              </a:spcAft>
              <a:buSzPts val="1100"/>
              <a:buChar char="➢"/>
            </a:pPr>
            <a:r>
              <a:rPr lang="en-GB"/>
              <a:t>capture </a:t>
            </a:r>
            <a:r>
              <a:rPr b="1" lang="en-GB"/>
              <a:t>similarity </a:t>
            </a:r>
            <a:r>
              <a:rPr lang="en-GB"/>
              <a:t>between synthetic images and real images from target domain</a:t>
            </a:r>
            <a:endParaRPr/>
          </a:p>
          <a:p>
            <a:pPr indent="-298450" lvl="1" marL="914400" rtl="0" algn="l">
              <a:lnSpc>
                <a:spcPct val="150000"/>
              </a:lnSpc>
              <a:spcBef>
                <a:spcPts val="0"/>
              </a:spcBef>
              <a:spcAft>
                <a:spcPts val="0"/>
              </a:spcAft>
              <a:buSzPts val="1100"/>
              <a:buChar char="➢"/>
            </a:pPr>
            <a:r>
              <a:rPr lang="en-GB"/>
              <a:t>Use Inception v3 as well</a:t>
            </a:r>
            <a:endParaRPr/>
          </a:p>
          <a:p>
            <a:pPr indent="-311150" lvl="0" marL="457200" rtl="0" algn="l">
              <a:lnSpc>
                <a:spcPct val="150000"/>
              </a:lnSpc>
              <a:spcBef>
                <a:spcPts val="0"/>
              </a:spcBef>
              <a:spcAft>
                <a:spcPts val="0"/>
              </a:spcAft>
              <a:buSzPts val="1300"/>
              <a:buChar char="❖"/>
            </a:pPr>
            <a:r>
              <a:rPr lang="en-GB"/>
              <a:t>Human Subjective Evaluation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Metrics Results</a:t>
            </a:r>
            <a:endParaRPr/>
          </a:p>
        </p:txBody>
      </p:sp>
      <p:pic>
        <p:nvPicPr>
          <p:cNvPr id="266" name="Google Shape;266;p33"/>
          <p:cNvPicPr preferRelativeResize="0"/>
          <p:nvPr/>
        </p:nvPicPr>
        <p:blipFill>
          <a:blip r:embed="rId3">
            <a:alphaModFix/>
          </a:blip>
          <a:stretch>
            <a:fillRect/>
          </a:stretch>
        </p:blipFill>
        <p:spPr>
          <a:xfrm>
            <a:off x="819150" y="1741950"/>
            <a:ext cx="3676650" cy="2400300"/>
          </a:xfrm>
          <a:prstGeom prst="rect">
            <a:avLst/>
          </a:prstGeom>
          <a:noFill/>
          <a:ln>
            <a:noFill/>
          </a:ln>
        </p:spPr>
      </p:pic>
      <p:pic>
        <p:nvPicPr>
          <p:cNvPr id="267" name="Google Shape;267;p33"/>
          <p:cNvPicPr preferRelativeResize="0"/>
          <p:nvPr/>
        </p:nvPicPr>
        <p:blipFill>
          <a:blip r:embed="rId4">
            <a:alphaModFix/>
          </a:blip>
          <a:stretch>
            <a:fillRect/>
          </a:stretch>
        </p:blipFill>
        <p:spPr>
          <a:xfrm>
            <a:off x="4572000" y="1741950"/>
            <a:ext cx="3705225" cy="24003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Analysis</a:t>
            </a:r>
            <a:endParaRPr/>
          </a:p>
        </p:txBody>
      </p:sp>
      <p:sp>
        <p:nvSpPr>
          <p:cNvPr id="273" name="Google Shape;273;p34"/>
          <p:cNvSpPr txBox="1"/>
          <p:nvPr>
            <p:ph idx="1" type="body"/>
          </p:nvPr>
        </p:nvSpPr>
        <p:spPr>
          <a:xfrm>
            <a:off x="819150" y="1503250"/>
            <a:ext cx="7505700" cy="38013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GB"/>
              <a:t>CycleGAN</a:t>
            </a:r>
            <a:endParaRPr/>
          </a:p>
          <a:p>
            <a:pPr indent="-311150" lvl="0" marL="457200" rtl="0" algn="l">
              <a:lnSpc>
                <a:spcPct val="150000"/>
              </a:lnSpc>
              <a:spcBef>
                <a:spcPts val="1200"/>
              </a:spcBef>
              <a:spcAft>
                <a:spcPts val="0"/>
              </a:spcAft>
              <a:buSzPts val="1300"/>
              <a:buChar char="❖"/>
            </a:pPr>
            <a:r>
              <a:rPr lang="en-GB"/>
              <a:t>Satisfactory results but difficult and time-consuming to train</a:t>
            </a:r>
            <a:endParaRPr/>
          </a:p>
          <a:p>
            <a:pPr indent="-311150" lvl="0" marL="457200" rtl="0" algn="l">
              <a:lnSpc>
                <a:spcPct val="150000"/>
              </a:lnSpc>
              <a:spcBef>
                <a:spcPts val="0"/>
              </a:spcBef>
              <a:spcAft>
                <a:spcPts val="0"/>
              </a:spcAft>
              <a:buSzPts val="1300"/>
              <a:buChar char="❖"/>
            </a:pPr>
            <a:r>
              <a:rPr lang="en-GB"/>
              <a:t>Collection transfer: no need to find proper matching between base image and style image</a:t>
            </a:r>
            <a:endParaRPr/>
          </a:p>
          <a:p>
            <a:pPr indent="-311150" lvl="0" marL="457200" rtl="0" algn="l">
              <a:lnSpc>
                <a:spcPct val="150000"/>
              </a:lnSpc>
              <a:spcBef>
                <a:spcPts val="0"/>
              </a:spcBef>
              <a:spcAft>
                <a:spcPts val="0"/>
              </a:spcAft>
              <a:buSzPts val="1300"/>
              <a:buChar char="❖"/>
            </a:pPr>
            <a:r>
              <a:rPr lang="en-GB"/>
              <a:t>Residual connections alleviate vanishing gradients</a:t>
            </a:r>
            <a:endParaRPr/>
          </a:p>
          <a:p>
            <a:pPr indent="-311150" lvl="0" marL="457200" rtl="0" algn="l">
              <a:lnSpc>
                <a:spcPct val="150000"/>
              </a:lnSpc>
              <a:spcBef>
                <a:spcPts val="0"/>
              </a:spcBef>
              <a:spcAft>
                <a:spcPts val="0"/>
              </a:spcAft>
              <a:buSzPts val="1300"/>
              <a:buChar char="❖"/>
            </a:pPr>
            <a:r>
              <a:rPr lang="en-GB"/>
              <a:t>PatchGAN in discriminator allows modifying local style statistics more effectively</a:t>
            </a:r>
            <a:endParaRPr/>
          </a:p>
          <a:p>
            <a:pPr indent="0" lvl="0" marL="0" rtl="0" algn="l">
              <a:lnSpc>
                <a:spcPct val="100000"/>
              </a:lnSpc>
              <a:spcBef>
                <a:spcPts val="1200"/>
              </a:spcBef>
              <a:spcAft>
                <a:spcPts val="0"/>
              </a:spcAft>
              <a:buNone/>
            </a:pPr>
            <a:r>
              <a:rPr lang="en-GB"/>
              <a:t>DiscoGAN</a:t>
            </a:r>
            <a:endParaRPr/>
          </a:p>
          <a:p>
            <a:pPr indent="-311150" lvl="0" marL="457200" rtl="0" algn="l">
              <a:lnSpc>
                <a:spcPct val="150000"/>
              </a:lnSpc>
              <a:spcBef>
                <a:spcPts val="1200"/>
              </a:spcBef>
              <a:spcAft>
                <a:spcPts val="0"/>
              </a:spcAft>
              <a:buSzPts val="1300"/>
              <a:buChar char="❖"/>
            </a:pPr>
            <a:r>
              <a:rPr lang="en-GB"/>
              <a:t>Relatively simpler structure might lead to less convincing results</a:t>
            </a:r>
            <a:endParaRPr/>
          </a:p>
          <a:p>
            <a:pPr indent="-311150" lvl="0" marL="457200" rtl="0" algn="l">
              <a:lnSpc>
                <a:spcPct val="150000"/>
              </a:lnSpc>
              <a:spcBef>
                <a:spcPts val="0"/>
              </a:spcBef>
              <a:spcAft>
                <a:spcPts val="0"/>
              </a:spcAft>
              <a:buSzPts val="1300"/>
              <a:buChar char="❖"/>
            </a:pPr>
            <a:r>
              <a:rPr lang="en-GB"/>
              <a:t>More susceptible to mode collapse and unstable gradients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5"/>
          <p:cNvSpPr txBox="1"/>
          <p:nvPr>
            <p:ph type="title"/>
          </p:nvPr>
        </p:nvSpPr>
        <p:spPr>
          <a:xfrm>
            <a:off x="819150" y="845600"/>
            <a:ext cx="7505700" cy="71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Analysis - Cont’d</a:t>
            </a:r>
            <a:endParaRPr/>
          </a:p>
        </p:txBody>
      </p:sp>
      <p:sp>
        <p:nvSpPr>
          <p:cNvPr id="279" name="Google Shape;279;p35"/>
          <p:cNvSpPr txBox="1"/>
          <p:nvPr>
            <p:ph idx="1" type="body"/>
          </p:nvPr>
        </p:nvSpPr>
        <p:spPr>
          <a:xfrm>
            <a:off x="819150" y="1560700"/>
            <a:ext cx="4552200" cy="2877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Neural Style Transfer</a:t>
            </a:r>
            <a:endParaRPr/>
          </a:p>
          <a:p>
            <a:pPr indent="-311150" lvl="0" marL="457200" rtl="0" algn="l">
              <a:lnSpc>
                <a:spcPct val="150000"/>
              </a:lnSpc>
              <a:spcBef>
                <a:spcPts val="1200"/>
              </a:spcBef>
              <a:spcAft>
                <a:spcPts val="0"/>
              </a:spcAft>
              <a:buSzPts val="1300"/>
              <a:buChar char="❖"/>
            </a:pPr>
            <a:r>
              <a:rPr lang="en-GB"/>
              <a:t>The translated image has infinite possibilities depends on what style reference image you select</a:t>
            </a:r>
            <a:endParaRPr/>
          </a:p>
          <a:p>
            <a:pPr indent="-311150" lvl="0" marL="457200" rtl="0" algn="l">
              <a:lnSpc>
                <a:spcPct val="150000"/>
              </a:lnSpc>
              <a:spcBef>
                <a:spcPts val="0"/>
              </a:spcBef>
              <a:spcAft>
                <a:spcPts val="0"/>
              </a:spcAft>
              <a:buSzPts val="1300"/>
              <a:buChar char="❖"/>
            </a:pPr>
            <a:r>
              <a:rPr lang="en-GB"/>
              <a:t>However, style image may require manual pruning and careful selection</a:t>
            </a:r>
            <a:endParaRPr/>
          </a:p>
          <a:p>
            <a:pPr indent="-311150" lvl="0" marL="457200" rtl="0" algn="l">
              <a:lnSpc>
                <a:spcPct val="150000"/>
              </a:lnSpc>
              <a:spcBef>
                <a:spcPts val="0"/>
              </a:spcBef>
              <a:spcAft>
                <a:spcPts val="0"/>
              </a:spcAft>
              <a:buSzPts val="1300"/>
              <a:buChar char="❖"/>
            </a:pPr>
            <a:r>
              <a:rPr lang="en-GB"/>
              <a:t>The translated image will always carry some “shadow” of the style image</a:t>
            </a:r>
            <a:endParaRPr/>
          </a:p>
        </p:txBody>
      </p:sp>
      <p:pic>
        <p:nvPicPr>
          <p:cNvPr id="280" name="Google Shape;280;p35"/>
          <p:cNvPicPr preferRelativeResize="0"/>
          <p:nvPr/>
        </p:nvPicPr>
        <p:blipFill>
          <a:blip r:embed="rId3">
            <a:alphaModFix/>
          </a:blip>
          <a:stretch>
            <a:fillRect/>
          </a:stretch>
        </p:blipFill>
        <p:spPr>
          <a:xfrm>
            <a:off x="5904425" y="2706601"/>
            <a:ext cx="2321400" cy="1732000"/>
          </a:xfrm>
          <a:prstGeom prst="rect">
            <a:avLst/>
          </a:prstGeom>
          <a:noFill/>
          <a:ln>
            <a:noFill/>
          </a:ln>
        </p:spPr>
      </p:pic>
      <p:sp>
        <p:nvSpPr>
          <p:cNvPr id="281" name="Google Shape;281;p35"/>
          <p:cNvSpPr txBox="1"/>
          <p:nvPr/>
        </p:nvSpPr>
        <p:spPr>
          <a:xfrm>
            <a:off x="5753425" y="4438600"/>
            <a:ext cx="2814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u="sng">
                <a:solidFill>
                  <a:schemeClr val="hlink"/>
                </a:solidFill>
                <a:latin typeface="Calibri"/>
                <a:ea typeface="Calibri"/>
                <a:cs typeface="Calibri"/>
                <a:sym typeface="Calibri"/>
                <a:hlinkClick r:id="rId4"/>
              </a:rPr>
              <a:t>Translated image using Van Gogh’s ‘Starry Night’</a:t>
            </a:r>
            <a:endParaRPr sz="1000">
              <a:latin typeface="Calibri"/>
              <a:ea typeface="Calibri"/>
              <a:cs typeface="Calibri"/>
              <a:sym typeface="Calibri"/>
            </a:endParaRPr>
          </a:p>
        </p:txBody>
      </p:sp>
      <p:pic>
        <p:nvPicPr>
          <p:cNvPr id="282" name="Google Shape;282;p35"/>
          <p:cNvPicPr preferRelativeResize="0"/>
          <p:nvPr/>
        </p:nvPicPr>
        <p:blipFill>
          <a:blip r:embed="rId5">
            <a:alphaModFix/>
          </a:blip>
          <a:stretch>
            <a:fillRect/>
          </a:stretch>
        </p:blipFill>
        <p:spPr>
          <a:xfrm>
            <a:off x="5910463" y="890450"/>
            <a:ext cx="2309325" cy="17319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References</a:t>
            </a:r>
            <a:endParaRPr/>
          </a:p>
        </p:txBody>
      </p:sp>
      <p:sp>
        <p:nvSpPr>
          <p:cNvPr id="288" name="Google Shape;288;p36"/>
          <p:cNvSpPr txBox="1"/>
          <p:nvPr>
            <p:ph idx="1" type="body"/>
          </p:nvPr>
        </p:nvSpPr>
        <p:spPr>
          <a:xfrm>
            <a:off x="819150" y="1522400"/>
            <a:ext cx="7505700" cy="2916300"/>
          </a:xfrm>
          <a:prstGeom prst="rect">
            <a:avLst/>
          </a:prstGeom>
        </p:spPr>
        <p:txBody>
          <a:bodyPr anchorCtr="0" anchor="t" bIns="91425" lIns="91425" spcFirstLastPara="1" rIns="91425" wrap="square" tIns="91425">
            <a:normAutofit/>
          </a:bodyPr>
          <a:lstStyle/>
          <a:p>
            <a:pPr indent="-285750" lvl="0" marL="457200" rtl="0" algn="l">
              <a:lnSpc>
                <a:spcPct val="150000"/>
              </a:lnSpc>
              <a:spcBef>
                <a:spcPts val="1200"/>
              </a:spcBef>
              <a:spcAft>
                <a:spcPts val="0"/>
              </a:spcAft>
              <a:buSzPts val="900"/>
              <a:buChar char="❖"/>
            </a:pPr>
            <a:r>
              <a:rPr lang="en-GB" sz="900">
                <a:solidFill>
                  <a:srgbClr val="3A3A3A"/>
                </a:solidFill>
                <a:latin typeface="Arial"/>
                <a:ea typeface="Arial"/>
                <a:cs typeface="Arial"/>
                <a:sym typeface="Arial"/>
              </a:rPr>
              <a:t>Jun-Yan Zhu, Taesung Park, P. Isola, and A. A. Efros, “Unpaired Image-to-Image Translation Using Cycle-Consistent Adversarial Networks,” in </a:t>
            </a:r>
            <a:r>
              <a:rPr i="1" lang="en-GB" sz="900">
                <a:solidFill>
                  <a:srgbClr val="3A3A3A"/>
                </a:solidFill>
                <a:latin typeface="Arial"/>
                <a:ea typeface="Arial"/>
                <a:cs typeface="Arial"/>
                <a:sym typeface="Arial"/>
              </a:rPr>
              <a:t>2017 IEEE International Conference on Computer Vision (ICCV)</a:t>
            </a:r>
            <a:r>
              <a:rPr lang="en-GB" sz="900">
                <a:solidFill>
                  <a:srgbClr val="3A3A3A"/>
                </a:solidFill>
                <a:latin typeface="Arial"/>
                <a:ea typeface="Arial"/>
                <a:cs typeface="Arial"/>
                <a:sym typeface="Arial"/>
              </a:rPr>
              <a:t>, 2017, pp. 2242–2251, doi: 10.1109/ICCV.2017.244.</a:t>
            </a:r>
            <a:endParaRPr sz="900">
              <a:solidFill>
                <a:srgbClr val="3A3A3A"/>
              </a:solidFill>
              <a:latin typeface="Arial"/>
              <a:ea typeface="Arial"/>
              <a:cs typeface="Arial"/>
              <a:sym typeface="Arial"/>
            </a:endParaRPr>
          </a:p>
          <a:p>
            <a:pPr indent="-285750" lvl="0" marL="457200" rtl="0" algn="l">
              <a:lnSpc>
                <a:spcPct val="150000"/>
              </a:lnSpc>
              <a:spcBef>
                <a:spcPts val="0"/>
              </a:spcBef>
              <a:spcAft>
                <a:spcPts val="0"/>
              </a:spcAft>
              <a:buSzPts val="900"/>
              <a:buChar char="❖"/>
            </a:pPr>
            <a:r>
              <a:rPr lang="en-GB" sz="900">
                <a:solidFill>
                  <a:srgbClr val="3A3A3A"/>
                </a:solidFill>
                <a:highlight>
                  <a:srgbClr val="FFFFFF"/>
                </a:highlight>
                <a:latin typeface="Arial"/>
                <a:ea typeface="Arial"/>
                <a:cs typeface="Arial"/>
                <a:sym typeface="Arial"/>
              </a:rPr>
              <a:t>T. Kim, M. Cha, H. Kim, J. K. Lee, and J. Kim, “Learning to Discover Cross-Domain Relations with Generative Adversarial Networks,” 2017.</a:t>
            </a:r>
            <a:endParaRPr sz="900">
              <a:solidFill>
                <a:srgbClr val="3A3A3A"/>
              </a:solidFill>
              <a:highlight>
                <a:srgbClr val="FFFFFF"/>
              </a:highlight>
              <a:latin typeface="Arial"/>
              <a:ea typeface="Arial"/>
              <a:cs typeface="Arial"/>
              <a:sym typeface="Arial"/>
            </a:endParaRPr>
          </a:p>
          <a:p>
            <a:pPr indent="-285750" lvl="0" marL="457200" rtl="0" algn="l">
              <a:lnSpc>
                <a:spcPct val="150000"/>
              </a:lnSpc>
              <a:spcBef>
                <a:spcPts val="0"/>
              </a:spcBef>
              <a:spcAft>
                <a:spcPts val="0"/>
              </a:spcAft>
              <a:buSzPts val="900"/>
              <a:buChar char="❖"/>
            </a:pPr>
            <a:r>
              <a:rPr lang="en-GB" sz="900">
                <a:solidFill>
                  <a:srgbClr val="3A3A3A"/>
                </a:solidFill>
                <a:latin typeface="Arial"/>
                <a:ea typeface="Arial"/>
                <a:cs typeface="Arial"/>
                <a:sym typeface="Arial"/>
              </a:rPr>
              <a:t>L. Gatys, A. Ecker, and M. Bethge, “A Neural Algorithm of Artistic Style,” </a:t>
            </a:r>
            <a:r>
              <a:rPr i="1" lang="en-GB" sz="900">
                <a:solidFill>
                  <a:srgbClr val="3A3A3A"/>
                </a:solidFill>
                <a:latin typeface="Arial"/>
                <a:ea typeface="Arial"/>
                <a:cs typeface="Arial"/>
                <a:sym typeface="Arial"/>
              </a:rPr>
              <a:t>Journal of vision (Charlottesville, Va.)</a:t>
            </a:r>
            <a:r>
              <a:rPr lang="en-GB" sz="900">
                <a:solidFill>
                  <a:srgbClr val="3A3A3A"/>
                </a:solidFill>
                <a:latin typeface="Arial"/>
                <a:ea typeface="Arial"/>
                <a:cs typeface="Arial"/>
                <a:sym typeface="Arial"/>
              </a:rPr>
              <a:t>, vol. 16, no. 12, p. 326–, 2016, doi: 10.1167/16.12.326.</a:t>
            </a:r>
            <a:endParaRPr sz="900">
              <a:solidFill>
                <a:srgbClr val="3A3A3A"/>
              </a:solidFill>
              <a:latin typeface="Arial"/>
              <a:ea typeface="Arial"/>
              <a:cs typeface="Arial"/>
              <a:sym typeface="Arial"/>
            </a:endParaRPr>
          </a:p>
          <a:p>
            <a:pPr indent="-285750" lvl="0" marL="457200" rtl="0" algn="l">
              <a:lnSpc>
                <a:spcPct val="150000"/>
              </a:lnSpc>
              <a:spcBef>
                <a:spcPts val="0"/>
              </a:spcBef>
              <a:spcAft>
                <a:spcPts val="0"/>
              </a:spcAft>
              <a:buSzPts val="900"/>
              <a:buChar char="❖"/>
            </a:pPr>
            <a:r>
              <a:rPr lang="en-GB" sz="900">
                <a:solidFill>
                  <a:srgbClr val="000000"/>
                </a:solidFill>
                <a:latin typeface="Arial"/>
                <a:ea typeface="Arial"/>
                <a:cs typeface="Arial"/>
                <a:sym typeface="Arial"/>
              </a:rPr>
              <a:t>“I'm Something of a Painter Myself,” </a:t>
            </a:r>
            <a:r>
              <a:rPr i="1" lang="en-GB" sz="900">
                <a:solidFill>
                  <a:srgbClr val="000000"/>
                </a:solidFill>
                <a:latin typeface="Arial"/>
                <a:ea typeface="Arial"/>
                <a:cs typeface="Arial"/>
                <a:sym typeface="Arial"/>
              </a:rPr>
              <a:t>Kaggle</a:t>
            </a:r>
            <a:r>
              <a:rPr lang="en-GB" sz="900">
                <a:solidFill>
                  <a:srgbClr val="000000"/>
                </a:solidFill>
                <a:latin typeface="Arial"/>
                <a:ea typeface="Arial"/>
                <a:cs typeface="Arial"/>
                <a:sym typeface="Arial"/>
              </a:rPr>
              <a:t>. [Online]. Available: https://www.kaggle.com/c/gan-getting-started. [Accessed: 20-Mar-2021].</a:t>
            </a:r>
            <a:endParaRPr sz="900">
              <a:solidFill>
                <a:srgbClr val="000000"/>
              </a:solidFill>
              <a:latin typeface="Arial"/>
              <a:ea typeface="Arial"/>
              <a:cs typeface="Arial"/>
              <a:sym typeface="Arial"/>
            </a:endParaRPr>
          </a:p>
          <a:p>
            <a:pPr indent="-285750" lvl="0" marL="457200" rtl="0" algn="l">
              <a:lnSpc>
                <a:spcPct val="150000"/>
              </a:lnSpc>
              <a:spcBef>
                <a:spcPts val="0"/>
              </a:spcBef>
              <a:spcAft>
                <a:spcPts val="0"/>
              </a:spcAft>
              <a:buClr>
                <a:srgbClr val="000000"/>
              </a:buClr>
              <a:buSzPts val="900"/>
              <a:buFont typeface="Arial"/>
              <a:buChar char="❖"/>
            </a:pPr>
            <a:r>
              <a:rPr lang="en-GB" sz="900">
                <a:solidFill>
                  <a:srgbClr val="3A3A3A"/>
                </a:solidFill>
                <a:highlight>
                  <a:srgbClr val="FFFFFF"/>
                </a:highlight>
                <a:latin typeface="Arial"/>
                <a:ea typeface="Arial"/>
                <a:cs typeface="Arial"/>
                <a:sym typeface="Arial"/>
              </a:rPr>
              <a:t>P. Isola, Jun-Yan Zhu, Tinghui Zhou, and A. A. Efros, “Image-to-Image Translation with Conditional Adversarial Networks,” in </a:t>
            </a:r>
            <a:r>
              <a:rPr i="1" lang="en-GB" sz="900">
                <a:solidFill>
                  <a:srgbClr val="3A3A3A"/>
                </a:solidFill>
                <a:highlight>
                  <a:srgbClr val="FFFFFF"/>
                </a:highlight>
                <a:latin typeface="Arial"/>
                <a:ea typeface="Arial"/>
                <a:cs typeface="Arial"/>
                <a:sym typeface="Arial"/>
              </a:rPr>
              <a:t>2017 IEEE Conference on Computer Vision and Pattern Recognition (CVPR)</a:t>
            </a:r>
            <a:r>
              <a:rPr lang="en-GB" sz="900">
                <a:solidFill>
                  <a:srgbClr val="3A3A3A"/>
                </a:solidFill>
                <a:highlight>
                  <a:srgbClr val="FFFFFF"/>
                </a:highlight>
                <a:latin typeface="Arial"/>
                <a:ea typeface="Arial"/>
                <a:cs typeface="Arial"/>
                <a:sym typeface="Arial"/>
              </a:rPr>
              <a:t>, 2017, pp. 5967–5976, doi: 10.1109/CVPR.2017.632.</a:t>
            </a:r>
            <a:endParaRPr sz="9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7"/>
          <p:cNvSpPr txBox="1"/>
          <p:nvPr>
            <p:ph type="title"/>
          </p:nvPr>
        </p:nvSpPr>
        <p:spPr>
          <a:xfrm>
            <a:off x="628125" y="21864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						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Introduction</a:t>
            </a:r>
            <a:endParaRPr/>
          </a:p>
        </p:txBody>
      </p:sp>
      <p:sp>
        <p:nvSpPr>
          <p:cNvPr id="141" name="Google Shape;141;p1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The project is one of the on-going </a:t>
            </a:r>
            <a:r>
              <a:rPr lang="en-GB"/>
              <a:t>competition</a:t>
            </a:r>
            <a:r>
              <a:rPr lang="en-GB"/>
              <a:t> on Kaggle</a:t>
            </a:r>
            <a:endParaRPr/>
          </a:p>
          <a:p>
            <a:pPr indent="0" lvl="0" marL="0" rtl="0" algn="l">
              <a:spcBef>
                <a:spcPts val="1200"/>
              </a:spcBef>
              <a:spcAft>
                <a:spcPts val="0"/>
              </a:spcAft>
              <a:buNone/>
            </a:pPr>
            <a:r>
              <a:rPr lang="en-GB"/>
              <a:t>Goal : Generate Monet style pictures from photo</a:t>
            </a:r>
            <a:endParaRPr/>
          </a:p>
          <a:p>
            <a:pPr indent="0" lvl="0" marL="0" rtl="0" algn="l">
              <a:spcBef>
                <a:spcPts val="1200"/>
              </a:spcBef>
              <a:spcAft>
                <a:spcPts val="1200"/>
              </a:spcAft>
              <a:buNone/>
            </a:pPr>
            <a:r>
              <a:rPr lang="en-GB"/>
              <a:t>Using Generative Adversarial Network</a:t>
            </a:r>
            <a:endParaRPr/>
          </a:p>
        </p:txBody>
      </p:sp>
      <p:pic>
        <p:nvPicPr>
          <p:cNvPr descr="Remote Sensing | Free Full-Text | Generative Adversarial Networks Based on  Collaborative Learning and Attention Mechanism for Hyperspectral Image  Classification" id="142" name="Google Shape;142;p15"/>
          <p:cNvPicPr preferRelativeResize="0"/>
          <p:nvPr/>
        </p:nvPicPr>
        <p:blipFill>
          <a:blip r:embed="rId3">
            <a:alphaModFix/>
          </a:blip>
          <a:stretch>
            <a:fillRect/>
          </a:stretch>
        </p:blipFill>
        <p:spPr>
          <a:xfrm>
            <a:off x="4942550" y="1995613"/>
            <a:ext cx="3444299" cy="1152275"/>
          </a:xfrm>
          <a:prstGeom prst="rect">
            <a:avLst/>
          </a:prstGeom>
          <a:noFill/>
          <a:ln>
            <a:noFill/>
          </a:ln>
        </p:spPr>
      </p:pic>
      <p:pic>
        <p:nvPicPr>
          <p:cNvPr descr="Cyclegan for image conversion | Develop Paper" id="143" name="Google Shape;143;p15"/>
          <p:cNvPicPr preferRelativeResize="0"/>
          <p:nvPr/>
        </p:nvPicPr>
        <p:blipFill>
          <a:blip r:embed="rId4">
            <a:alphaModFix/>
          </a:blip>
          <a:stretch>
            <a:fillRect/>
          </a:stretch>
        </p:blipFill>
        <p:spPr>
          <a:xfrm>
            <a:off x="1190350" y="3459175"/>
            <a:ext cx="2633774" cy="1152275"/>
          </a:xfrm>
          <a:prstGeom prst="rect">
            <a:avLst/>
          </a:prstGeom>
          <a:noFill/>
          <a:ln>
            <a:noFill/>
          </a:ln>
        </p:spPr>
      </p:pic>
      <p:pic>
        <p:nvPicPr>
          <p:cNvPr id="144" name="Google Shape;144;p15"/>
          <p:cNvPicPr preferRelativeResize="0"/>
          <p:nvPr/>
        </p:nvPicPr>
        <p:blipFill>
          <a:blip r:embed="rId5">
            <a:alphaModFix/>
          </a:blip>
          <a:stretch>
            <a:fillRect/>
          </a:stretch>
        </p:blipFill>
        <p:spPr>
          <a:xfrm>
            <a:off x="4898000" y="3494150"/>
            <a:ext cx="2354176" cy="108231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Challenge with Data</a:t>
            </a:r>
            <a:endParaRPr/>
          </a:p>
        </p:txBody>
      </p:sp>
      <p:sp>
        <p:nvSpPr>
          <p:cNvPr id="150" name="Google Shape;150;p16"/>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Most of the data are unpaired images</a:t>
            </a:r>
            <a:endParaRPr/>
          </a:p>
          <a:p>
            <a:pPr indent="0" lvl="0" marL="0" rtl="0" algn="l">
              <a:spcBef>
                <a:spcPts val="1200"/>
              </a:spcBef>
              <a:spcAft>
                <a:spcPts val="0"/>
              </a:spcAft>
              <a:buNone/>
            </a:pPr>
            <a:r>
              <a:rPr lang="en-GB"/>
              <a:t>No labels available</a:t>
            </a:r>
            <a:endParaRPr/>
          </a:p>
          <a:p>
            <a:pPr indent="0" lvl="0" marL="0" rtl="0" algn="l">
              <a:spcBef>
                <a:spcPts val="1200"/>
              </a:spcBef>
              <a:spcAft>
                <a:spcPts val="1200"/>
              </a:spcAft>
              <a:buNone/>
            </a:pPr>
            <a:r>
              <a:rPr lang="en-GB"/>
              <a:t>Pictures do no match</a:t>
            </a:r>
            <a:endParaRPr/>
          </a:p>
        </p:txBody>
      </p:sp>
      <p:pic>
        <p:nvPicPr>
          <p:cNvPr descr="CycleGAN: How Machine Learning Learns Unpaired Image-To-Image Translation |  by Jerry Wei | Towards Data Science" id="151" name="Google Shape;151;p16"/>
          <p:cNvPicPr preferRelativeResize="0"/>
          <p:nvPr/>
        </p:nvPicPr>
        <p:blipFill>
          <a:blip r:embed="rId3">
            <a:alphaModFix/>
          </a:blip>
          <a:stretch>
            <a:fillRect/>
          </a:stretch>
        </p:blipFill>
        <p:spPr>
          <a:xfrm>
            <a:off x="3822125" y="1676275"/>
            <a:ext cx="4315714" cy="2663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Motivation</a:t>
            </a:r>
            <a:endParaRPr/>
          </a:p>
        </p:txBody>
      </p:sp>
      <p:sp>
        <p:nvSpPr>
          <p:cNvPr id="157" name="Google Shape;157;p17"/>
          <p:cNvSpPr txBox="1"/>
          <p:nvPr>
            <p:ph idx="1" type="body"/>
          </p:nvPr>
        </p:nvSpPr>
        <p:spPr>
          <a:xfrm>
            <a:off x="623250" y="1504725"/>
            <a:ext cx="7505700" cy="358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a:t>Season Transfer</a:t>
            </a:r>
            <a:endParaRPr/>
          </a:p>
        </p:txBody>
      </p:sp>
      <p:pic>
        <p:nvPicPr>
          <p:cNvPr descr="CycleGan for Season Transfer. A GAN — short for Generative… | by Viswajith  Karapoondi Nott | Medium" id="158" name="Google Shape;158;p17"/>
          <p:cNvPicPr preferRelativeResize="0"/>
          <p:nvPr/>
        </p:nvPicPr>
        <p:blipFill>
          <a:blip r:embed="rId3">
            <a:alphaModFix/>
          </a:blip>
          <a:stretch>
            <a:fillRect/>
          </a:stretch>
        </p:blipFill>
        <p:spPr>
          <a:xfrm>
            <a:off x="623250" y="1990725"/>
            <a:ext cx="3857624" cy="2488801"/>
          </a:xfrm>
          <a:prstGeom prst="rect">
            <a:avLst/>
          </a:prstGeom>
          <a:noFill/>
          <a:ln>
            <a:noFill/>
          </a:ln>
        </p:spPr>
      </p:pic>
      <p:pic>
        <p:nvPicPr>
          <p:cNvPr descr="Deep Photo Enhancer: Unpaired Learning for Image Enhancement From  Photographs With GANs | Papers With Code" id="159" name="Google Shape;159;p17"/>
          <p:cNvPicPr preferRelativeResize="0"/>
          <p:nvPr/>
        </p:nvPicPr>
        <p:blipFill>
          <a:blip r:embed="rId4">
            <a:alphaModFix/>
          </a:blip>
          <a:stretch>
            <a:fillRect/>
          </a:stretch>
        </p:blipFill>
        <p:spPr>
          <a:xfrm>
            <a:off x="4572000" y="2080419"/>
            <a:ext cx="3857626" cy="2169906"/>
          </a:xfrm>
          <a:prstGeom prst="rect">
            <a:avLst/>
          </a:prstGeom>
          <a:noFill/>
          <a:ln>
            <a:noFill/>
          </a:ln>
        </p:spPr>
      </p:pic>
      <p:sp>
        <p:nvSpPr>
          <p:cNvPr id="160" name="Google Shape;160;p17"/>
          <p:cNvSpPr txBox="1"/>
          <p:nvPr/>
        </p:nvSpPr>
        <p:spPr>
          <a:xfrm>
            <a:off x="5103000" y="1536600"/>
            <a:ext cx="5832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Calibri"/>
                <a:ea typeface="Calibri"/>
                <a:cs typeface="Calibri"/>
                <a:sym typeface="Calibri"/>
              </a:rPr>
              <a:t>Photo Enhancement</a:t>
            </a:r>
            <a:endParaRPr sz="13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Datasets</a:t>
            </a:r>
            <a:endParaRPr/>
          </a:p>
        </p:txBody>
      </p:sp>
      <p:sp>
        <p:nvSpPr>
          <p:cNvPr id="166" name="Google Shape;166;p18"/>
          <p:cNvSpPr txBox="1"/>
          <p:nvPr>
            <p:ph idx="1" type="body"/>
          </p:nvPr>
        </p:nvSpPr>
        <p:spPr>
          <a:xfrm>
            <a:off x="819150" y="1589425"/>
            <a:ext cx="7505700" cy="30831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GB"/>
              <a:t>The dataset is obtained from Kaggle competition “I’m something of a painter”</a:t>
            </a:r>
            <a:endParaRPr/>
          </a:p>
          <a:p>
            <a:pPr indent="-298450" lvl="1" marL="914400" rtl="0" algn="l">
              <a:lnSpc>
                <a:spcPct val="150000"/>
              </a:lnSpc>
              <a:spcBef>
                <a:spcPts val="0"/>
              </a:spcBef>
              <a:spcAft>
                <a:spcPts val="0"/>
              </a:spcAft>
              <a:buSzPts val="1100"/>
              <a:buChar char="➢"/>
            </a:pPr>
            <a:r>
              <a:rPr lang="en-GB"/>
              <a:t>Monet’s paintings and photos, in JPEG and TFRecord format</a:t>
            </a:r>
            <a:endParaRPr/>
          </a:p>
          <a:p>
            <a:pPr indent="-298450" lvl="1" marL="914400" rtl="0" algn="l">
              <a:lnSpc>
                <a:spcPct val="150000"/>
              </a:lnSpc>
              <a:spcBef>
                <a:spcPts val="0"/>
              </a:spcBef>
              <a:spcAft>
                <a:spcPts val="0"/>
              </a:spcAft>
              <a:buSzPts val="1100"/>
              <a:buChar char="➢"/>
            </a:pPr>
            <a:r>
              <a:rPr lang="en-GB"/>
              <a:t>300 Monet’s paintings + 7028 photos, sized 256*256</a:t>
            </a:r>
            <a:endParaRPr/>
          </a:p>
          <a:p>
            <a:pPr indent="-311150" lvl="0" marL="457200" rtl="0" algn="l">
              <a:lnSpc>
                <a:spcPct val="150000"/>
              </a:lnSpc>
              <a:spcBef>
                <a:spcPts val="0"/>
              </a:spcBef>
              <a:spcAft>
                <a:spcPts val="0"/>
              </a:spcAft>
              <a:buSzPts val="1300"/>
              <a:buChar char="❖"/>
            </a:pPr>
            <a:r>
              <a:rPr lang="en-GB"/>
              <a:t>Extra 1193 Monet’s painting obtained from another Kaggle dataset</a:t>
            </a:r>
            <a:endParaRPr/>
          </a:p>
          <a:p>
            <a:pPr indent="-311150" lvl="0" marL="457200" rtl="0" algn="l">
              <a:lnSpc>
                <a:spcPct val="150000"/>
              </a:lnSpc>
              <a:spcBef>
                <a:spcPts val="0"/>
              </a:spcBef>
              <a:spcAft>
                <a:spcPts val="0"/>
              </a:spcAft>
              <a:buSzPts val="1300"/>
              <a:buChar char="❖"/>
            </a:pPr>
            <a:r>
              <a:rPr lang="en-GB"/>
              <a:t>To avoid repetition, the extra Monet dataset is used along with the photo dataset of Kaggle competition</a:t>
            </a:r>
            <a:endParaRPr/>
          </a:p>
          <a:p>
            <a:pPr indent="0" lvl="0" marL="45720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 </a:t>
            </a:r>
            <a:r>
              <a:rPr lang="en-GB"/>
              <a:t>Splitting</a:t>
            </a:r>
            <a:r>
              <a:rPr lang="en-GB"/>
              <a:t> &amp; Preprocessing</a:t>
            </a:r>
            <a:endParaRPr/>
          </a:p>
        </p:txBody>
      </p:sp>
      <p:sp>
        <p:nvSpPr>
          <p:cNvPr id="172" name="Google Shape;172;p19"/>
          <p:cNvSpPr txBox="1"/>
          <p:nvPr>
            <p:ph idx="1" type="body"/>
          </p:nvPr>
        </p:nvSpPr>
        <p:spPr>
          <a:xfrm>
            <a:off x="819150" y="1608575"/>
            <a:ext cx="7505700" cy="30927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GB"/>
              <a:t>Train-test split: 90% : 10%</a:t>
            </a:r>
            <a:endParaRPr/>
          </a:p>
          <a:p>
            <a:pPr indent="-298450" lvl="1" marL="914400" rtl="0" algn="l">
              <a:lnSpc>
                <a:spcPct val="150000"/>
              </a:lnSpc>
              <a:spcBef>
                <a:spcPts val="0"/>
              </a:spcBef>
              <a:spcAft>
                <a:spcPts val="0"/>
              </a:spcAft>
              <a:buSzPts val="1100"/>
              <a:buChar char="➢"/>
            </a:pPr>
            <a:r>
              <a:rPr lang="en-GB"/>
              <a:t>Train set: 1073</a:t>
            </a:r>
            <a:endParaRPr/>
          </a:p>
          <a:p>
            <a:pPr indent="-298450" lvl="1" marL="914400" rtl="0" algn="l">
              <a:lnSpc>
                <a:spcPct val="150000"/>
              </a:lnSpc>
              <a:spcBef>
                <a:spcPts val="0"/>
              </a:spcBef>
              <a:spcAft>
                <a:spcPts val="0"/>
              </a:spcAft>
              <a:buSzPts val="1100"/>
              <a:buChar char="➢"/>
            </a:pPr>
            <a:r>
              <a:rPr lang="en-GB"/>
              <a:t>Test set: 120</a:t>
            </a:r>
            <a:endParaRPr/>
          </a:p>
          <a:p>
            <a:pPr indent="-311150" lvl="0" marL="457200" rtl="0" algn="l">
              <a:lnSpc>
                <a:spcPct val="150000"/>
              </a:lnSpc>
              <a:spcBef>
                <a:spcPts val="0"/>
              </a:spcBef>
              <a:spcAft>
                <a:spcPts val="0"/>
              </a:spcAft>
              <a:buSzPts val="1300"/>
              <a:buChar char="❖"/>
            </a:pPr>
            <a:r>
              <a:rPr lang="en-GB"/>
              <a:t>Data augmentation technique to reduce overfitting</a:t>
            </a:r>
            <a:endParaRPr/>
          </a:p>
          <a:p>
            <a:pPr indent="-298450" lvl="1" marL="914400" rtl="0" algn="l">
              <a:lnSpc>
                <a:spcPct val="150000"/>
              </a:lnSpc>
              <a:spcBef>
                <a:spcPts val="0"/>
              </a:spcBef>
              <a:spcAft>
                <a:spcPts val="0"/>
              </a:spcAft>
              <a:buSzPts val="1100"/>
              <a:buChar char="➢"/>
            </a:pPr>
            <a:r>
              <a:rPr lang="en-GB"/>
              <a:t>Random horizontal flipping</a:t>
            </a:r>
            <a:endParaRPr/>
          </a:p>
          <a:p>
            <a:pPr indent="-298450" lvl="1" marL="914400" rtl="0" algn="l">
              <a:lnSpc>
                <a:spcPct val="150000"/>
              </a:lnSpc>
              <a:spcBef>
                <a:spcPts val="0"/>
              </a:spcBef>
              <a:spcAft>
                <a:spcPts val="0"/>
              </a:spcAft>
              <a:buSzPts val="1100"/>
              <a:buChar char="➢"/>
            </a:pPr>
            <a:r>
              <a:rPr lang="en-GB"/>
              <a:t>Random resizing</a:t>
            </a:r>
            <a:endParaRPr/>
          </a:p>
          <a:p>
            <a:pPr indent="-298450" lvl="1" marL="914400" rtl="0" algn="l">
              <a:lnSpc>
                <a:spcPct val="150000"/>
              </a:lnSpc>
              <a:spcBef>
                <a:spcPts val="0"/>
              </a:spcBef>
              <a:spcAft>
                <a:spcPts val="0"/>
              </a:spcAft>
              <a:buSzPts val="1100"/>
              <a:buChar char="➢"/>
            </a:pPr>
            <a:r>
              <a:rPr lang="en-GB"/>
              <a:t>Random clipping</a:t>
            </a:r>
            <a:endParaRPr/>
          </a:p>
          <a:p>
            <a:pPr indent="-311150" lvl="0" marL="457200" rtl="0" algn="l">
              <a:lnSpc>
                <a:spcPct val="150000"/>
              </a:lnSpc>
              <a:spcBef>
                <a:spcPts val="0"/>
              </a:spcBef>
              <a:spcAft>
                <a:spcPts val="0"/>
              </a:spcAft>
              <a:buSzPts val="1300"/>
              <a:buChar char="❖"/>
            </a:pPr>
            <a:r>
              <a:rPr lang="en-GB"/>
              <a:t>Data Normalization</a:t>
            </a:r>
            <a:endParaRPr/>
          </a:p>
          <a:p>
            <a:pPr indent="-298450" lvl="1" marL="914400" rtl="0" algn="l">
              <a:lnSpc>
                <a:spcPct val="150000"/>
              </a:lnSpc>
              <a:spcBef>
                <a:spcPts val="0"/>
              </a:spcBef>
              <a:spcAft>
                <a:spcPts val="0"/>
              </a:spcAft>
              <a:buSzPts val="1100"/>
              <a:buChar char="➢"/>
            </a:pPr>
            <a:r>
              <a:rPr lang="en-GB"/>
              <a:t>Pixel values are scaled between -1 and 1</a:t>
            </a:r>
            <a:endParaRPr/>
          </a:p>
          <a:p>
            <a:pPr indent="0" lvl="0" marL="0" rtl="0" algn="l">
              <a:lnSpc>
                <a:spcPct val="150000"/>
              </a:lnSpc>
              <a:spcBef>
                <a:spcPts val="1200"/>
              </a:spcBef>
              <a:spcAft>
                <a:spcPts val="1200"/>
              </a:spcAft>
              <a:buNone/>
            </a:pPr>
            <a:r>
              <a:rPr lang="en-GB"/>
              <a:t>Note: Data augmentation done on train set only, test set should only be normalized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Exploratory Data Analysis</a:t>
            </a:r>
            <a:endParaRPr/>
          </a:p>
        </p:txBody>
      </p:sp>
      <p:pic>
        <p:nvPicPr>
          <p:cNvPr id="178" name="Google Shape;178;p20"/>
          <p:cNvPicPr preferRelativeResize="0"/>
          <p:nvPr/>
        </p:nvPicPr>
        <p:blipFill>
          <a:blip r:embed="rId3">
            <a:alphaModFix/>
          </a:blip>
          <a:stretch>
            <a:fillRect/>
          </a:stretch>
        </p:blipFill>
        <p:spPr>
          <a:xfrm>
            <a:off x="819150" y="1503275"/>
            <a:ext cx="3088700" cy="3189774"/>
          </a:xfrm>
          <a:prstGeom prst="rect">
            <a:avLst/>
          </a:prstGeom>
          <a:noFill/>
          <a:ln>
            <a:noFill/>
          </a:ln>
        </p:spPr>
      </p:pic>
      <p:pic>
        <p:nvPicPr>
          <p:cNvPr id="179" name="Google Shape;179;p20"/>
          <p:cNvPicPr preferRelativeResize="0"/>
          <p:nvPr/>
        </p:nvPicPr>
        <p:blipFill>
          <a:blip r:embed="rId4">
            <a:alphaModFix/>
          </a:blip>
          <a:stretch>
            <a:fillRect/>
          </a:stretch>
        </p:blipFill>
        <p:spPr>
          <a:xfrm>
            <a:off x="4572000" y="1654550"/>
            <a:ext cx="3038500" cy="3038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EDA Cont’d</a:t>
            </a:r>
            <a:endParaRPr/>
          </a:p>
        </p:txBody>
      </p:sp>
      <p:pic>
        <p:nvPicPr>
          <p:cNvPr id="185" name="Google Shape;185;p21"/>
          <p:cNvPicPr preferRelativeResize="0"/>
          <p:nvPr/>
        </p:nvPicPr>
        <p:blipFill>
          <a:blip r:embed="rId3">
            <a:alphaModFix/>
          </a:blip>
          <a:stretch>
            <a:fillRect/>
          </a:stretch>
        </p:blipFill>
        <p:spPr>
          <a:xfrm>
            <a:off x="819150" y="1503250"/>
            <a:ext cx="3191125" cy="3295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